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82" r:id="rId3"/>
    <p:sldId id="283" r:id="rId4"/>
    <p:sldId id="284" r:id="rId5"/>
    <p:sldId id="287" r:id="rId6"/>
    <p:sldId id="289" r:id="rId7"/>
    <p:sldId id="291" r:id="rId8"/>
    <p:sldId id="300" r:id="rId9"/>
    <p:sldId id="292" r:id="rId10"/>
    <p:sldId id="293" r:id="rId11"/>
    <p:sldId id="294" r:id="rId12"/>
    <p:sldId id="295" r:id="rId13"/>
    <p:sldId id="296" r:id="rId14"/>
    <p:sldId id="297" r:id="rId15"/>
    <p:sldId id="298" r:id="rId16"/>
    <p:sldId id="290" r:id="rId17"/>
    <p:sldId id="299"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3" d="100"/>
          <a:sy n="83" d="100"/>
        </p:scale>
        <p:origin x="614"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20-Apr-22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20-Apr-22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96DFF08F-DC6B-4601-B491-B0F83F6DD2DA}" type="datetimeFigureOut">
              <a:rPr lang="en-US" dirty="0"/>
              <a:t>20-Apr-22</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20-Apr-22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96DFF08F-DC6B-4601-B491-B0F83F6DD2DA}" type="datetimeFigureOut">
              <a:rPr lang="en-US" dirty="0"/>
              <a:pPr/>
              <a:t>20-Apr-22</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20-Apr-22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20-Apr-22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20-Apr-22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20-Apr-22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20-Apr-22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20-Apr-22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96DFF08F-DC6B-4601-B491-B0F83F6DD2DA}" type="datetimeFigureOut">
              <a:rPr lang="en-US" dirty="0"/>
              <a:pPr/>
              <a:t>20-Apr-22</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DC3F3DB-39CF-4513-A5AD-8BB517CDA930}"/>
              </a:ext>
            </a:extLst>
          </p:cNvPr>
          <p:cNvSpPr>
            <a:spLocks noGrp="1"/>
          </p:cNvSpPr>
          <p:nvPr>
            <p:ph type="subTitle" idx="1"/>
          </p:nvPr>
        </p:nvSpPr>
        <p:spPr>
          <a:xfrm>
            <a:off x="1523999" y="3996251"/>
            <a:ext cx="10187709" cy="1250004"/>
          </a:xfrm>
        </p:spPr>
        <p:txBody>
          <a:bodyPr>
            <a:normAutofit fontScale="70000" lnSpcReduction="20000"/>
          </a:bodyPr>
          <a:lstStyle/>
          <a:p>
            <a:r>
              <a:rPr lang="en-US" sz="5000" b="1" dirty="0">
                <a:effectLst>
                  <a:outerShdw blurRad="38100" dist="38100" dir="2700000" algn="tl">
                    <a:srgbClr val="000000">
                      <a:alpha val="43137"/>
                    </a:srgbClr>
                  </a:outerShdw>
                </a:effectLst>
                <a:latin typeface="+mj-lt"/>
              </a:rPr>
              <a:t>REVIEW OF THE WORLD BANK </a:t>
            </a:r>
            <a:r>
              <a:rPr lang="en-US" sz="5000" b="1" dirty="0" err="1">
                <a:effectLst>
                  <a:outerShdw blurRad="38100" dist="38100" dir="2700000" algn="tl">
                    <a:srgbClr val="000000">
                      <a:alpha val="43137"/>
                    </a:srgbClr>
                  </a:outerShdw>
                </a:effectLst>
                <a:latin typeface="+mj-lt"/>
              </a:rPr>
              <a:t>ESMP</a:t>
            </a:r>
            <a:r>
              <a:rPr lang="en-US" sz="5000" b="1" dirty="0">
                <a:effectLst>
                  <a:outerShdw blurRad="38100" dist="38100" dir="2700000" algn="tl">
                    <a:srgbClr val="000000">
                      <a:alpha val="43137"/>
                    </a:srgbClr>
                  </a:outerShdw>
                </a:effectLst>
                <a:latin typeface="+mj-lt"/>
              </a:rPr>
              <a:t>/</a:t>
            </a:r>
            <a:r>
              <a:rPr lang="en-US" sz="5000" b="1" dirty="0" err="1">
                <a:effectLst>
                  <a:outerShdw blurRad="38100" dist="38100" dir="2700000" algn="tl">
                    <a:srgbClr val="000000">
                      <a:alpha val="43137"/>
                    </a:srgbClr>
                  </a:outerShdw>
                </a:effectLst>
                <a:latin typeface="+mj-lt"/>
              </a:rPr>
              <a:t>ESIA</a:t>
            </a:r>
            <a:r>
              <a:rPr lang="en-US" sz="5000" b="1" dirty="0">
                <a:effectLst>
                  <a:outerShdw blurRad="38100" dist="38100" dir="2700000" algn="tl">
                    <a:srgbClr val="000000">
                      <a:alpha val="43137"/>
                    </a:srgbClr>
                  </a:outerShdw>
                </a:effectLst>
                <a:latin typeface="+mj-lt"/>
              </a:rPr>
              <a:t> QUALITY AND DEVELOPMENT OF TERMS OF REFERENCE (TOR)</a:t>
            </a:r>
            <a:endParaRPr lang="en-US" dirty="0"/>
          </a:p>
        </p:txBody>
      </p:sp>
      <p:sp>
        <p:nvSpPr>
          <p:cNvPr id="4" name="Title 1">
            <a:extLst>
              <a:ext uri="{FF2B5EF4-FFF2-40B4-BE49-F238E27FC236}">
                <a16:creationId xmlns:a16="http://schemas.microsoft.com/office/drawing/2014/main" id="{BB9E2631-F091-4309-BCB3-24A028FC62B2}"/>
              </a:ext>
            </a:extLst>
          </p:cNvPr>
          <p:cNvSpPr>
            <a:spLocks noGrp="1"/>
          </p:cNvSpPr>
          <p:nvPr>
            <p:ph type="ctrTitle"/>
          </p:nvPr>
        </p:nvSpPr>
        <p:spPr>
          <a:xfrm>
            <a:off x="568325" y="138755"/>
            <a:ext cx="11472863" cy="3777463"/>
          </a:xfrm>
        </p:spPr>
        <p:txBody>
          <a:bodyPr>
            <a:normAutofit fontScale="90000"/>
          </a:bodyPr>
          <a:lstStyle/>
          <a:p>
            <a:pPr algn="ctr"/>
            <a:r>
              <a:rPr lang="en-US" b="1" dirty="0">
                <a:solidFill>
                  <a:schemeClr val="accent2">
                    <a:lumMod val="50000"/>
                  </a:schemeClr>
                </a:solidFill>
                <a:effectLst>
                  <a:outerShdw blurRad="38100" dist="38100" dir="2700000" algn="tl">
                    <a:srgbClr val="000000">
                      <a:alpha val="43137"/>
                    </a:srgbClr>
                  </a:outerShdw>
                </a:effectLst>
              </a:rPr>
              <a:t> </a:t>
            </a:r>
            <a:r>
              <a:rPr lang="en-US" b="1" dirty="0">
                <a:solidFill>
                  <a:schemeClr val="tx1"/>
                </a:solidFill>
                <a:effectLst>
                  <a:outerShdw blurRad="38100" dist="38100" dir="2700000" algn="tl">
                    <a:srgbClr val="000000">
                      <a:alpha val="43137"/>
                    </a:srgbClr>
                  </a:outerShdw>
                </a:effectLst>
              </a:rPr>
              <a:t>SUSTAINABLE PROCUREMENT, ENVIRONMENT AND SOCIAL STANDARDS ENHANCEMENT –</a:t>
            </a:r>
            <a:r>
              <a:rPr lang="en-US" b="1" dirty="0">
                <a:solidFill>
                  <a:schemeClr val="accent2">
                    <a:lumMod val="50000"/>
                  </a:schemeClr>
                </a:solidFill>
                <a:effectLst>
                  <a:outerShdw blurRad="38100" dist="38100" dir="2700000" algn="tl">
                    <a:srgbClr val="000000">
                      <a:alpha val="43137"/>
                    </a:srgbClr>
                  </a:outerShdw>
                </a:effectLst>
              </a:rPr>
              <a:t> (</a:t>
            </a:r>
            <a:r>
              <a:rPr lang="en-US" b="1" dirty="0" err="1">
                <a:solidFill>
                  <a:schemeClr val="accent2">
                    <a:lumMod val="50000"/>
                  </a:schemeClr>
                </a:solidFill>
                <a:effectLst>
                  <a:outerShdw blurRad="38100" dist="38100" dir="2700000" algn="tl">
                    <a:srgbClr val="000000">
                      <a:alpha val="43137"/>
                    </a:srgbClr>
                  </a:outerShdw>
                </a:effectLst>
              </a:rPr>
              <a:t>SPESSE</a:t>
            </a:r>
            <a:r>
              <a:rPr lang="en-US" b="1" dirty="0">
                <a:solidFill>
                  <a:schemeClr val="accent2">
                    <a:lumMod val="50000"/>
                  </a:schemeClr>
                </a:solidFill>
                <a:effectLst>
                  <a:outerShdw blurRad="38100" dist="38100" dir="2700000" algn="tl">
                    <a:srgbClr val="000000">
                      <a:alpha val="43137"/>
                    </a:srgbClr>
                  </a:outerShdw>
                </a:effectLst>
              </a:rPr>
              <a:t>)</a:t>
            </a:r>
            <a:br>
              <a:rPr lang="en-US" b="1" dirty="0">
                <a:solidFill>
                  <a:schemeClr val="accent2">
                    <a:lumMod val="50000"/>
                  </a:schemeClr>
                </a:solidFill>
                <a:effectLst>
                  <a:outerShdw blurRad="38100" dist="38100" dir="2700000" algn="tl">
                    <a:srgbClr val="000000">
                      <a:alpha val="43137"/>
                    </a:srgbClr>
                  </a:outerShdw>
                </a:effectLst>
              </a:rPr>
            </a:br>
            <a:r>
              <a:rPr lang="en-US" b="1" dirty="0">
                <a:solidFill>
                  <a:schemeClr val="accent2">
                    <a:lumMod val="50000"/>
                  </a:schemeClr>
                </a:solidFill>
                <a:effectLst>
                  <a:outerShdw blurRad="38100" dist="38100" dir="2700000" algn="tl">
                    <a:srgbClr val="000000">
                      <a:alpha val="43137"/>
                    </a:srgbClr>
                  </a:outerShdw>
                </a:effectLst>
              </a:rPr>
              <a:t>Ahmadu bello university </a:t>
            </a:r>
            <a:r>
              <a:rPr lang="en-US" b="1" dirty="0" err="1">
                <a:solidFill>
                  <a:schemeClr val="accent2">
                    <a:lumMod val="50000"/>
                  </a:schemeClr>
                </a:solidFill>
                <a:effectLst>
                  <a:outerShdw blurRad="38100" dist="38100" dir="2700000" algn="tl">
                    <a:srgbClr val="000000">
                      <a:alpha val="43137"/>
                    </a:srgbClr>
                  </a:outerShdw>
                </a:effectLst>
              </a:rPr>
              <a:t>zaria</a:t>
            </a:r>
            <a:r>
              <a:rPr lang="en-US" b="1" dirty="0">
                <a:solidFill>
                  <a:schemeClr val="accent2">
                    <a:lumMod val="50000"/>
                  </a:schemeClr>
                </a:solidFill>
                <a:effectLst>
                  <a:outerShdw blurRad="38100" dist="38100" dir="2700000" algn="tl">
                    <a:srgbClr val="000000">
                      <a:alpha val="43137"/>
                    </a:srgbClr>
                  </a:outerShdw>
                </a:effectLst>
              </a:rPr>
              <a:t> </a:t>
            </a:r>
          </a:p>
        </p:txBody>
      </p:sp>
      <p:sp>
        <p:nvSpPr>
          <p:cNvPr id="5" name="TextBox 4">
            <a:extLst>
              <a:ext uri="{FF2B5EF4-FFF2-40B4-BE49-F238E27FC236}">
                <a16:creationId xmlns:a16="http://schemas.microsoft.com/office/drawing/2014/main" id="{F74AC1D1-C985-44B0-B4DC-7EBD3ACAABFD}"/>
              </a:ext>
            </a:extLst>
          </p:cNvPr>
          <p:cNvSpPr txBox="1"/>
          <p:nvPr/>
        </p:nvSpPr>
        <p:spPr>
          <a:xfrm>
            <a:off x="1801091" y="6095994"/>
            <a:ext cx="9818254" cy="707886"/>
          </a:xfrm>
          <a:prstGeom prst="rect">
            <a:avLst/>
          </a:prstGeom>
          <a:noFill/>
        </p:spPr>
        <p:txBody>
          <a:bodyPr wrap="square" rtlCol="0">
            <a:spAutoFit/>
          </a:bodyPr>
          <a:lstStyle/>
          <a:p>
            <a:pPr algn="ctr"/>
            <a:r>
              <a:rPr lang="en-US" sz="4000" b="1" dirty="0">
                <a:effectLst>
                  <a:outerShdw blurRad="38100" dist="38100" dir="2700000" algn="tl">
                    <a:srgbClr val="000000">
                      <a:alpha val="43137"/>
                    </a:srgbClr>
                  </a:outerShdw>
                </a:effectLst>
              </a:rPr>
              <a:t>PROFESSOR E. M. SHAIBU-IMODAGBE</a:t>
            </a:r>
          </a:p>
        </p:txBody>
      </p:sp>
    </p:spTree>
    <p:extLst>
      <p:ext uri="{BB962C8B-B14F-4D97-AF65-F5344CB8AC3E}">
        <p14:creationId xmlns:p14="http://schemas.microsoft.com/office/powerpoint/2010/main" val="24281452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2A0735F-92BC-4BAB-9C83-CF38CAF53976}"/>
              </a:ext>
            </a:extLst>
          </p:cNvPr>
          <p:cNvGraphicFramePr>
            <a:graphicFrameLocks noGrp="1"/>
          </p:cNvGraphicFramePr>
          <p:nvPr>
            <p:extLst>
              <p:ext uri="{D42A27DB-BD31-4B8C-83A1-F6EECF244321}">
                <p14:modId xmlns:p14="http://schemas.microsoft.com/office/powerpoint/2010/main" val="841576014"/>
              </p:ext>
            </p:extLst>
          </p:nvPr>
        </p:nvGraphicFramePr>
        <p:xfrm>
          <a:off x="161636" y="1597888"/>
          <a:ext cx="11868727" cy="5032714"/>
        </p:xfrm>
        <a:graphic>
          <a:graphicData uri="http://schemas.openxmlformats.org/drawingml/2006/table">
            <a:tbl>
              <a:tblPr firstRow="1" bandRow="1">
                <a:tableStyleId>{5C22544A-7EE6-4342-B048-85BDC9FD1C3A}</a:tableStyleId>
              </a:tblPr>
              <a:tblGrid>
                <a:gridCol w="11868727">
                  <a:extLst>
                    <a:ext uri="{9D8B030D-6E8A-4147-A177-3AD203B41FA5}">
                      <a16:colId xmlns:a16="http://schemas.microsoft.com/office/drawing/2014/main" val="1614491443"/>
                    </a:ext>
                  </a:extLst>
                </a:gridCol>
              </a:tblGrid>
              <a:tr h="1646813">
                <a:tc>
                  <a:txBody>
                    <a:bodyPr/>
                    <a:lstStyle/>
                    <a:p>
                      <a:pPr marL="0" marR="0" lvl="0" indent="0" algn="just">
                        <a:lnSpc>
                          <a:spcPct val="107000"/>
                        </a:lnSpc>
                        <a:spcBef>
                          <a:spcPts val="0"/>
                        </a:spcBef>
                        <a:spcAft>
                          <a:spcPts val="0"/>
                        </a:spcAft>
                        <a:buSzPts val="1000"/>
                        <a:buFont typeface="Times New Roman" panose="02020603050405020304" pitchFamily="18" charset="0"/>
                        <a:buNone/>
                        <a:tabLst>
                          <a:tab pos="457200" algn="l"/>
                        </a:tabLst>
                      </a:pPr>
                      <a:r>
                        <a:rPr lang="en-GB" sz="2000" b="1" dirty="0">
                          <a:solidFill>
                            <a:srgbClr val="000000"/>
                          </a:solidFill>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rPr>
                        <a:t>6.1 Clearly Explain the direct and indirect/ secondary effects of pre-construction,  constructing, operating and, where relevant, after use or decommissioning of the project (including both positive and negative effects)?</a:t>
                      </a:r>
                      <a:endParaRPr lang="en-US" sz="3200" b="1" dirty="0">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59249659"/>
                  </a:ext>
                </a:extLst>
              </a:tr>
              <a:tr h="1548969">
                <a:tc>
                  <a:txBody>
                    <a:bodyPr/>
                    <a:lstStyle/>
                    <a:p>
                      <a:pPr marL="0" marR="0" lvl="0" indent="0" algn="just">
                        <a:lnSpc>
                          <a:spcPct val="107000"/>
                        </a:lnSpc>
                        <a:spcBef>
                          <a:spcPts val="0"/>
                        </a:spcBef>
                        <a:spcAft>
                          <a:spcPts val="0"/>
                        </a:spcAft>
                        <a:buSzPts val="1000"/>
                        <a:buFont typeface="Times New Roman" panose="02020603050405020304" pitchFamily="18" charset="0"/>
                        <a:buNone/>
                        <a:tabLst>
                          <a:tab pos="457200" algn="l"/>
                        </a:tabLst>
                      </a:pPr>
                      <a:r>
                        <a:rPr lang="en-GB" sz="2000" b="1" dirty="0">
                          <a:solidFill>
                            <a:srgbClr val="000000"/>
                          </a:solidFill>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rPr>
                        <a:t>6.2 Investigate the types of impacts  and  risks at different phases of the project, in so far as they affect the following biological, physical, health and safety and social systems? namely air quality; surface water resources; groundwater resources; soils, vegetation; biodiversity; cultural heritage; people and communities; health and safety </a:t>
                      </a:r>
                      <a:endParaRPr lang="en-US" sz="3200" b="1" dirty="0">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81547256"/>
                  </a:ext>
                </a:extLst>
              </a:tr>
              <a:tr h="599569">
                <a:tc>
                  <a:txBody>
                    <a:bodyPr/>
                    <a:lstStyle/>
                    <a:p>
                      <a:pPr marL="0" marR="0" lvl="0" indent="0" algn="just">
                        <a:lnSpc>
                          <a:spcPct val="107000"/>
                        </a:lnSpc>
                        <a:spcBef>
                          <a:spcPts val="0"/>
                        </a:spcBef>
                        <a:spcAft>
                          <a:spcPts val="0"/>
                        </a:spcAft>
                        <a:buSzPts val="1000"/>
                        <a:buFont typeface="Times New Roman" panose="02020603050405020304" pitchFamily="18" charset="0"/>
                        <a:buNone/>
                        <a:tabLst>
                          <a:tab pos="457200" algn="l"/>
                        </a:tabLst>
                      </a:pPr>
                      <a:r>
                        <a:rPr lang="en-GB" sz="2000" b="1" dirty="0">
                          <a:solidFill>
                            <a:srgbClr val="000000"/>
                          </a:solidFill>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rPr>
                        <a:t>6.3 Consider in Details the transboundary impacts</a:t>
                      </a:r>
                      <a:endParaRPr lang="en-US" sz="3200" b="1" dirty="0">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17069704"/>
                  </a:ext>
                </a:extLst>
              </a:tr>
              <a:tr h="637547">
                <a:tc>
                  <a:txBody>
                    <a:bodyPr/>
                    <a:lstStyle/>
                    <a:p>
                      <a:pPr marL="0" marR="0" lvl="0" indent="0" algn="just">
                        <a:lnSpc>
                          <a:spcPct val="107000"/>
                        </a:lnSpc>
                        <a:spcBef>
                          <a:spcPts val="0"/>
                        </a:spcBef>
                        <a:spcAft>
                          <a:spcPts val="0"/>
                        </a:spcAft>
                        <a:buSzPts val="1000"/>
                        <a:buFont typeface="Times New Roman" panose="02020603050405020304" pitchFamily="18" charset="0"/>
                        <a:buNone/>
                        <a:tabLst>
                          <a:tab pos="457200" algn="l"/>
                        </a:tabLst>
                      </a:pPr>
                      <a:r>
                        <a:rPr lang="en-GB" sz="2000" b="1" dirty="0">
                          <a:solidFill>
                            <a:srgbClr val="000000"/>
                          </a:solidFill>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rPr>
                        <a:t>6.4 Consider in Details also the cumulative impacts of the Project?</a:t>
                      </a:r>
                      <a:endParaRPr lang="en-US" sz="3200" b="1" dirty="0">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endParaRPr>
                    </a:p>
                    <a:p>
                      <a:pPr marL="0" marR="0" algn="just">
                        <a:lnSpc>
                          <a:spcPct val="107000"/>
                        </a:lnSpc>
                        <a:spcBef>
                          <a:spcPts val="0"/>
                        </a:spcBef>
                        <a:spcAft>
                          <a:spcPts val="0"/>
                        </a:spcAft>
                      </a:pPr>
                      <a:r>
                        <a:rPr lang="en-GB" sz="2000" b="1" dirty="0">
                          <a:solidFill>
                            <a:srgbClr val="000000"/>
                          </a:solidFill>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rPr>
                        <a:t> </a:t>
                      </a:r>
                      <a:endParaRPr lang="en-US" sz="3200" b="1" dirty="0">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49548951"/>
                  </a:ext>
                </a:extLst>
              </a:tr>
              <a:tr h="599569">
                <a:tc>
                  <a:txBody>
                    <a:bodyPr/>
                    <a:lstStyle/>
                    <a:p>
                      <a:pPr marL="0" marR="0" algn="just">
                        <a:lnSpc>
                          <a:spcPct val="107000"/>
                        </a:lnSpc>
                        <a:spcBef>
                          <a:spcPts val="0"/>
                        </a:spcBef>
                        <a:spcAft>
                          <a:spcPts val="0"/>
                        </a:spcAft>
                      </a:pPr>
                      <a:r>
                        <a:rPr lang="en-US" sz="2000" b="1" dirty="0">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rPr>
                        <a:t>6.5 Consider in details the global impacts of the Project</a:t>
                      </a:r>
                    </a:p>
                  </a:txBody>
                  <a:tcPr marL="68580" marR="68580" marT="0" marB="0"/>
                </a:tc>
                <a:extLst>
                  <a:ext uri="{0D108BD9-81ED-4DB2-BD59-A6C34878D82A}">
                    <a16:rowId xmlns:a16="http://schemas.microsoft.com/office/drawing/2014/main" val="970200321"/>
                  </a:ext>
                </a:extLst>
              </a:tr>
            </a:tbl>
          </a:graphicData>
        </a:graphic>
      </p:graphicFrame>
      <p:sp>
        <p:nvSpPr>
          <p:cNvPr id="3" name="Title 1">
            <a:extLst>
              <a:ext uri="{FF2B5EF4-FFF2-40B4-BE49-F238E27FC236}">
                <a16:creationId xmlns:a16="http://schemas.microsoft.com/office/drawing/2014/main" id="{6CD001F5-1A4D-434A-AB80-C4714860B492}"/>
              </a:ext>
            </a:extLst>
          </p:cNvPr>
          <p:cNvSpPr txBox="1">
            <a:spLocks/>
          </p:cNvSpPr>
          <p:nvPr/>
        </p:nvSpPr>
        <p:spPr>
          <a:xfrm>
            <a:off x="838200" y="461815"/>
            <a:ext cx="10515600" cy="504824"/>
          </a:xfrm>
          <a:prstGeom prst="rect">
            <a:avLst/>
          </a:prstGeom>
        </p:spPr>
        <p:txBody>
          <a:bodyPr>
            <a:norm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lgn="ctr"/>
            <a:r>
              <a:rPr lang="en-US" sz="2800" b="1" dirty="0">
                <a:solidFill>
                  <a:schemeClr val="tx1"/>
                </a:solidFill>
                <a:effectLst>
                  <a:outerShdw blurRad="38100" dist="38100" dir="2700000" algn="tl">
                    <a:srgbClr val="000000">
                      <a:alpha val="43137"/>
                    </a:srgbClr>
                  </a:outerShdw>
                </a:effectLst>
                <a:latin typeface="+mn-lt"/>
              </a:rPr>
              <a:t>6.	IMPACTS  and RISKS IDENTIFICATION (</a:t>
            </a:r>
            <a:r>
              <a:rPr lang="en-US" sz="2800" b="1" dirty="0" err="1">
                <a:solidFill>
                  <a:schemeClr val="tx1"/>
                </a:solidFill>
                <a:effectLst>
                  <a:outerShdw blurRad="38100" dist="38100" dir="2700000" algn="tl">
                    <a:srgbClr val="000000">
                      <a:alpha val="43137"/>
                    </a:srgbClr>
                  </a:outerShdw>
                </a:effectLst>
                <a:latin typeface="+mn-lt"/>
              </a:rPr>
              <a:t>ctd</a:t>
            </a:r>
            <a:r>
              <a:rPr lang="en-US" sz="2800" b="1" dirty="0">
                <a:solidFill>
                  <a:schemeClr val="tx1"/>
                </a:solidFill>
                <a:effectLst>
                  <a:outerShdw blurRad="38100" dist="38100" dir="2700000" algn="tl">
                    <a:srgbClr val="000000">
                      <a:alpha val="43137"/>
                    </a:srgbClr>
                  </a:outerShdw>
                </a:effectLst>
                <a:latin typeface="+mn-lt"/>
              </a:rPr>
              <a:t>)</a:t>
            </a:r>
            <a:endParaRPr lang="en-US" sz="2800"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40950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7078C55-82AB-4577-8A48-AD951A74EDAC}"/>
              </a:ext>
            </a:extLst>
          </p:cNvPr>
          <p:cNvGraphicFramePr>
            <a:graphicFrameLocks noGrp="1"/>
          </p:cNvGraphicFramePr>
          <p:nvPr>
            <p:extLst>
              <p:ext uri="{D42A27DB-BD31-4B8C-83A1-F6EECF244321}">
                <p14:modId xmlns:p14="http://schemas.microsoft.com/office/powerpoint/2010/main" val="2182239898"/>
              </p:ext>
            </p:extLst>
          </p:nvPr>
        </p:nvGraphicFramePr>
        <p:xfrm>
          <a:off x="0" y="1742904"/>
          <a:ext cx="12192000" cy="4819765"/>
        </p:xfrm>
        <a:graphic>
          <a:graphicData uri="http://schemas.openxmlformats.org/drawingml/2006/table">
            <a:tbl>
              <a:tblPr firstRow="1" bandRow="1">
                <a:tableStyleId>{5C22544A-7EE6-4342-B048-85BDC9FD1C3A}</a:tableStyleId>
              </a:tblPr>
              <a:tblGrid>
                <a:gridCol w="12192000">
                  <a:extLst>
                    <a:ext uri="{9D8B030D-6E8A-4147-A177-3AD203B41FA5}">
                      <a16:colId xmlns:a16="http://schemas.microsoft.com/office/drawing/2014/main" val="2073616147"/>
                    </a:ext>
                  </a:extLst>
                </a:gridCol>
              </a:tblGrid>
              <a:tr h="787858">
                <a:tc>
                  <a:txBody>
                    <a:bodyPr/>
                    <a:lstStyle/>
                    <a:p>
                      <a:pPr marL="0" marR="0" lvl="0" indent="0" algn="just">
                        <a:lnSpc>
                          <a:spcPct val="107000"/>
                        </a:lnSpc>
                        <a:spcBef>
                          <a:spcPts val="0"/>
                        </a:spcBef>
                        <a:spcAft>
                          <a:spcPts val="0"/>
                        </a:spcAft>
                        <a:buSzPts val="1000"/>
                        <a:buFont typeface="Times New Roman" panose="02020603050405020304" pitchFamily="18" charset="0"/>
                        <a:buNone/>
                        <a:tabLst>
                          <a:tab pos="457200" algn="l"/>
                        </a:tabLst>
                      </a:pPr>
                      <a:r>
                        <a:rPr lang="en-GB" sz="2000"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6.6 Describe All the impacts and risks  in terms of the nature and magnitude of the change occurring and the nature (location, number, value, sensitivity) of the affected receptors</a:t>
                      </a:r>
                      <a:endParaRPr lang="en-US" sz="32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ct val="107000"/>
                        </a:lnSpc>
                        <a:spcBef>
                          <a:spcPts val="0"/>
                        </a:spcBef>
                        <a:spcAft>
                          <a:spcPts val="0"/>
                        </a:spcAft>
                      </a:pPr>
                      <a:r>
                        <a:rPr lang="en-GB" sz="2000"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32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76676296"/>
                  </a:ext>
                </a:extLst>
              </a:tr>
              <a:tr h="914841">
                <a:tc>
                  <a:txBody>
                    <a:bodyPr/>
                    <a:lstStyle/>
                    <a:p>
                      <a:pPr marL="0" marR="0" lvl="0" indent="0" algn="just">
                        <a:lnSpc>
                          <a:spcPct val="107000"/>
                        </a:lnSpc>
                        <a:spcBef>
                          <a:spcPts val="0"/>
                        </a:spcBef>
                        <a:spcAft>
                          <a:spcPts val="0"/>
                        </a:spcAft>
                        <a:buSzPts val="1000"/>
                        <a:buFont typeface="Times New Roman" panose="02020603050405020304" pitchFamily="18" charset="0"/>
                        <a:buNone/>
                        <a:tabLst>
                          <a:tab pos="457200" algn="l"/>
                        </a:tabLst>
                      </a:pPr>
                      <a:r>
                        <a:rPr lang="en-GB" sz="2000"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6.7 Predict the timescale over which the effects will occur such that it is clear whether impacts  and risks are short, medium or long term, temporary or permanent, reversible or irreversible</a:t>
                      </a:r>
                      <a:endParaRPr lang="en-US" sz="32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ct val="107000"/>
                        </a:lnSpc>
                        <a:spcBef>
                          <a:spcPts val="0"/>
                        </a:spcBef>
                        <a:spcAft>
                          <a:spcPts val="0"/>
                        </a:spcAft>
                      </a:pPr>
                      <a:r>
                        <a:rPr lang="en-GB" sz="2000"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32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69978288"/>
                  </a:ext>
                </a:extLst>
              </a:tr>
              <a:tr h="841751">
                <a:tc>
                  <a:txBody>
                    <a:bodyPr/>
                    <a:lstStyle/>
                    <a:p>
                      <a:pPr marL="0" marR="0" lvl="0" indent="0" algn="just">
                        <a:lnSpc>
                          <a:spcPct val="107000"/>
                        </a:lnSpc>
                        <a:spcBef>
                          <a:spcPts val="0"/>
                        </a:spcBef>
                        <a:spcAft>
                          <a:spcPts val="0"/>
                        </a:spcAft>
                        <a:buSzPts val="1000"/>
                        <a:buFont typeface="Times New Roman" panose="02020603050405020304" pitchFamily="18" charset="0"/>
                        <a:buNone/>
                        <a:tabLst>
                          <a:tab pos="457200" algn="l"/>
                        </a:tabLst>
                      </a:pPr>
                      <a:r>
                        <a:rPr lang="en-GB" sz="2000"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6.8 Express in Quantitative terms as much as possible, predictions of impacts and risks, Otherwise, have qualitative descriptions been defined?</a:t>
                      </a:r>
                      <a:endParaRPr lang="en-US" sz="32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99790221"/>
                  </a:ext>
                </a:extLst>
              </a:tr>
              <a:tr h="846617">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2000" b="1" kern="1200" dirty="0">
                          <a:solidFill>
                            <a:schemeClr val="dk1"/>
                          </a:solidFill>
                          <a:effectLst>
                            <a:outerShdw blurRad="38100" dist="38100" dir="2700000" algn="tl">
                              <a:srgbClr val="000000">
                                <a:alpha val="43137"/>
                              </a:srgbClr>
                            </a:outerShdw>
                          </a:effectLst>
                          <a:latin typeface="+mn-lt"/>
                          <a:ea typeface="+mn-ea"/>
                          <a:cs typeface="+mn-cs"/>
                        </a:rPr>
                        <a:t>6.9 Describe the methods to predict the nature, size and scale of impacts and risks and show their  appropriateness to the importance of each projected impact</a:t>
                      </a:r>
                      <a:endParaRPr lang="en-US" sz="2000" b="1" kern="1200" dirty="0">
                        <a:solidFill>
                          <a:schemeClr val="dk1"/>
                        </a:solidFill>
                        <a:effectLst>
                          <a:outerShdw blurRad="38100" dist="38100" dir="2700000" algn="tl">
                            <a:srgbClr val="000000">
                              <a:alpha val="43137"/>
                            </a:srgbClr>
                          </a:outerShdw>
                        </a:effectLst>
                        <a:latin typeface="+mn-lt"/>
                        <a:ea typeface="+mn-ea"/>
                        <a:cs typeface="+mn-cs"/>
                      </a:endParaRPr>
                    </a:p>
                    <a:p>
                      <a:pPr algn="just"/>
                      <a:endParaRPr lang="en-US" sz="2000" b="1" dirty="0">
                        <a:effectLst>
                          <a:outerShdw blurRad="38100" dist="38100" dir="2700000" algn="tl">
                            <a:srgbClr val="000000">
                              <a:alpha val="43137"/>
                            </a:srgbClr>
                          </a:outerShdw>
                        </a:effectLst>
                      </a:endParaRPr>
                    </a:p>
                  </a:txBody>
                  <a:tcPr/>
                </a:tc>
                <a:extLst>
                  <a:ext uri="{0D108BD9-81ED-4DB2-BD59-A6C34878D82A}">
                    <a16:rowId xmlns:a16="http://schemas.microsoft.com/office/drawing/2014/main" val="861636067"/>
                  </a:ext>
                </a:extLst>
              </a:tr>
              <a:tr h="1059426">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2000" b="1" kern="1200" dirty="0">
                          <a:solidFill>
                            <a:schemeClr val="dk1"/>
                          </a:solidFill>
                          <a:effectLst>
                            <a:outerShdw blurRad="38100" dist="38100" dir="2700000" algn="tl">
                              <a:srgbClr val="000000">
                                <a:alpha val="43137"/>
                              </a:srgbClr>
                            </a:outerShdw>
                          </a:effectLst>
                          <a:latin typeface="+mn-lt"/>
                          <a:ea typeface="+mn-ea"/>
                          <a:cs typeface="+mn-cs"/>
                        </a:rPr>
                        <a:t>6.10 Ensure that the information obtained in your project Assessment include a clear indication of which impacts and/or risks may be significant and which may not</a:t>
                      </a:r>
                      <a:endParaRPr lang="en-US" sz="2000" b="1" kern="1200" dirty="0">
                        <a:solidFill>
                          <a:schemeClr val="dk1"/>
                        </a:solidFill>
                        <a:effectLst>
                          <a:outerShdw blurRad="38100" dist="38100" dir="2700000" algn="tl">
                            <a:srgbClr val="000000">
                              <a:alpha val="43137"/>
                            </a:srgbClr>
                          </a:outerShdw>
                        </a:effectLst>
                        <a:latin typeface="+mn-lt"/>
                        <a:ea typeface="+mn-ea"/>
                        <a:cs typeface="+mn-cs"/>
                      </a:endParaRPr>
                    </a:p>
                    <a:p>
                      <a:pPr algn="just"/>
                      <a:endParaRPr lang="en-US" sz="2000" b="1" dirty="0">
                        <a:effectLst>
                          <a:outerShdw blurRad="38100" dist="38100" dir="2700000" algn="tl">
                            <a:srgbClr val="000000">
                              <a:alpha val="43137"/>
                            </a:srgbClr>
                          </a:outerShdw>
                        </a:effectLst>
                      </a:endParaRPr>
                    </a:p>
                  </a:txBody>
                  <a:tcPr/>
                </a:tc>
                <a:extLst>
                  <a:ext uri="{0D108BD9-81ED-4DB2-BD59-A6C34878D82A}">
                    <a16:rowId xmlns:a16="http://schemas.microsoft.com/office/drawing/2014/main" val="1158289606"/>
                  </a:ext>
                </a:extLst>
              </a:tr>
            </a:tbl>
          </a:graphicData>
        </a:graphic>
      </p:graphicFrame>
      <p:sp>
        <p:nvSpPr>
          <p:cNvPr id="3" name="Title 1">
            <a:extLst>
              <a:ext uri="{FF2B5EF4-FFF2-40B4-BE49-F238E27FC236}">
                <a16:creationId xmlns:a16="http://schemas.microsoft.com/office/drawing/2014/main" id="{17E1194D-8E67-4EAB-9C96-DB185FC2A5DC}"/>
              </a:ext>
            </a:extLst>
          </p:cNvPr>
          <p:cNvSpPr txBox="1">
            <a:spLocks/>
          </p:cNvSpPr>
          <p:nvPr/>
        </p:nvSpPr>
        <p:spPr>
          <a:xfrm>
            <a:off x="838200" y="507999"/>
            <a:ext cx="10515600" cy="504824"/>
          </a:xfrm>
          <a:prstGeom prst="rect">
            <a:avLst/>
          </a:prstGeom>
        </p:spPr>
        <p:txBody>
          <a:bodyPr>
            <a:norm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lgn="ctr"/>
            <a:r>
              <a:rPr lang="en-US" sz="2800" b="1" dirty="0">
                <a:solidFill>
                  <a:schemeClr val="tx1"/>
                </a:solidFill>
                <a:effectLst>
                  <a:outerShdw blurRad="38100" dist="38100" dir="2700000" algn="tl">
                    <a:srgbClr val="000000">
                      <a:alpha val="43137"/>
                    </a:srgbClr>
                  </a:outerShdw>
                </a:effectLst>
                <a:latin typeface="+mn-lt"/>
              </a:rPr>
              <a:t>6.	IMPACTS  and RISKS IDENTIFICATION (</a:t>
            </a:r>
            <a:r>
              <a:rPr lang="en-US" sz="2800" b="1" dirty="0" err="1">
                <a:solidFill>
                  <a:schemeClr val="tx1"/>
                </a:solidFill>
                <a:effectLst>
                  <a:outerShdw blurRad="38100" dist="38100" dir="2700000" algn="tl">
                    <a:srgbClr val="000000">
                      <a:alpha val="43137"/>
                    </a:srgbClr>
                  </a:outerShdw>
                </a:effectLst>
                <a:latin typeface="+mn-lt"/>
              </a:rPr>
              <a:t>ctd</a:t>
            </a:r>
            <a:r>
              <a:rPr lang="en-US" sz="2800" b="1" dirty="0">
                <a:solidFill>
                  <a:schemeClr val="tx1"/>
                </a:solidFill>
                <a:effectLst>
                  <a:outerShdw blurRad="38100" dist="38100" dir="2700000" algn="tl">
                    <a:srgbClr val="000000">
                      <a:alpha val="43137"/>
                    </a:srgbClr>
                  </a:outerShdw>
                </a:effectLst>
                <a:latin typeface="+mn-lt"/>
              </a:rPr>
              <a:t>)</a:t>
            </a:r>
            <a:endParaRPr lang="en-US" sz="2800"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264719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4CDF3-46BA-426C-A11C-DCB7346EB107}"/>
              </a:ext>
            </a:extLst>
          </p:cNvPr>
          <p:cNvSpPr txBox="1">
            <a:spLocks/>
          </p:cNvSpPr>
          <p:nvPr/>
        </p:nvSpPr>
        <p:spPr>
          <a:xfrm>
            <a:off x="419100" y="111862"/>
            <a:ext cx="10934700" cy="485775"/>
          </a:xfrm>
          <a:prstGeom prst="rect">
            <a:avLst/>
          </a:prstGeom>
        </p:spPr>
        <p:txBody>
          <a:bodyPr>
            <a:normAutofit fontScale="90000" lnSpcReduction="20000"/>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lgn="ctr"/>
            <a:r>
              <a:rPr lang="en-US" sz="2800" b="1" dirty="0">
                <a:solidFill>
                  <a:schemeClr val="tx1"/>
                </a:solidFill>
                <a:effectLst>
                  <a:outerShdw blurRad="38100" dist="38100" dir="2700000" algn="tl">
                    <a:srgbClr val="000000">
                      <a:alpha val="43137"/>
                    </a:srgbClr>
                  </a:outerShdw>
                </a:effectLst>
              </a:rPr>
              <a:t>7</a:t>
            </a:r>
            <a:r>
              <a:rPr lang="en-US" b="1" dirty="0">
                <a:solidFill>
                  <a:schemeClr val="tx1"/>
                </a:solidFill>
                <a:effectLst>
                  <a:outerShdw blurRad="38100" dist="38100" dir="2700000" algn="tl">
                    <a:srgbClr val="000000">
                      <a:alpha val="43137"/>
                    </a:srgbClr>
                  </a:outerShdw>
                </a:effectLst>
              </a:rPr>
              <a:t>.	</a:t>
            </a:r>
            <a:r>
              <a:rPr lang="en-US" sz="2800" b="1" dirty="0">
                <a:solidFill>
                  <a:schemeClr val="tx1"/>
                </a:solidFill>
                <a:effectLst>
                  <a:outerShdw blurRad="38100" dist="38100" dir="2700000" algn="tl">
                    <a:srgbClr val="000000">
                      <a:alpha val="43137"/>
                    </a:srgbClr>
                  </a:outerShdw>
                </a:effectLst>
                <a:latin typeface="+mn-lt"/>
              </a:rPr>
              <a:t>Environment and Social Management Plan (</a:t>
            </a:r>
            <a:r>
              <a:rPr lang="en-US" sz="2800" b="1" dirty="0" err="1">
                <a:solidFill>
                  <a:schemeClr val="tx1"/>
                </a:solidFill>
                <a:effectLst>
                  <a:outerShdw blurRad="38100" dist="38100" dir="2700000" algn="tl">
                    <a:srgbClr val="000000">
                      <a:alpha val="43137"/>
                    </a:srgbClr>
                  </a:outerShdw>
                </a:effectLst>
                <a:latin typeface="+mn-lt"/>
              </a:rPr>
              <a:t>ESMP</a:t>
            </a:r>
            <a:r>
              <a:rPr lang="en-US" sz="2800" b="1" dirty="0">
                <a:solidFill>
                  <a:schemeClr val="tx1"/>
                </a:solidFill>
                <a:effectLst>
                  <a:outerShdw blurRad="38100" dist="38100" dir="2700000" algn="tl">
                    <a:srgbClr val="000000">
                      <a:alpha val="43137"/>
                    </a:srgbClr>
                  </a:outerShdw>
                </a:effectLst>
                <a:latin typeface="+mn-lt"/>
              </a:rPr>
              <a:t>)</a:t>
            </a:r>
            <a:endParaRPr lang="en-US" b="1" dirty="0">
              <a:solidFill>
                <a:schemeClr val="tx1"/>
              </a:solidFill>
              <a:effectLst>
                <a:outerShdw blurRad="38100" dist="38100" dir="2700000" algn="tl">
                  <a:srgbClr val="000000">
                    <a:alpha val="43137"/>
                  </a:srgbClr>
                </a:outerShdw>
              </a:effectLst>
              <a:latin typeface="+mn-lt"/>
            </a:endParaRPr>
          </a:p>
        </p:txBody>
      </p:sp>
      <p:graphicFrame>
        <p:nvGraphicFramePr>
          <p:cNvPr id="3" name="Table 2">
            <a:extLst>
              <a:ext uri="{FF2B5EF4-FFF2-40B4-BE49-F238E27FC236}">
                <a16:creationId xmlns:a16="http://schemas.microsoft.com/office/drawing/2014/main" id="{BCD37DF0-8FC6-4E47-9A30-D67F2476572B}"/>
              </a:ext>
            </a:extLst>
          </p:cNvPr>
          <p:cNvGraphicFramePr>
            <a:graphicFrameLocks noGrp="1"/>
          </p:cNvGraphicFramePr>
          <p:nvPr>
            <p:extLst>
              <p:ext uri="{D42A27DB-BD31-4B8C-83A1-F6EECF244321}">
                <p14:modId xmlns:p14="http://schemas.microsoft.com/office/powerpoint/2010/main" val="3869907041"/>
              </p:ext>
            </p:extLst>
          </p:nvPr>
        </p:nvGraphicFramePr>
        <p:xfrm>
          <a:off x="1" y="905164"/>
          <a:ext cx="12044218" cy="5735782"/>
        </p:xfrm>
        <a:graphic>
          <a:graphicData uri="http://schemas.openxmlformats.org/drawingml/2006/table">
            <a:tbl>
              <a:tblPr firstRow="1" bandRow="1">
                <a:tableStyleId>{5C22544A-7EE6-4342-B048-85BDC9FD1C3A}</a:tableStyleId>
              </a:tblPr>
              <a:tblGrid>
                <a:gridCol w="12044218">
                  <a:extLst>
                    <a:ext uri="{9D8B030D-6E8A-4147-A177-3AD203B41FA5}">
                      <a16:colId xmlns:a16="http://schemas.microsoft.com/office/drawing/2014/main" val="4182160104"/>
                    </a:ext>
                  </a:extLst>
                </a:gridCol>
              </a:tblGrid>
              <a:tr h="1492444">
                <a:tc>
                  <a:txBody>
                    <a:bodyPr/>
                    <a:lstStyle/>
                    <a:p>
                      <a:pPr marL="0" marR="0" lvl="0" indent="0" algn="just">
                        <a:lnSpc>
                          <a:spcPct val="107000"/>
                        </a:lnSpc>
                        <a:spcBef>
                          <a:spcPts val="0"/>
                        </a:spcBef>
                        <a:spcAft>
                          <a:spcPts val="0"/>
                        </a:spcAft>
                        <a:buSzPts val="1000"/>
                        <a:buFont typeface="Times New Roman" panose="02020603050405020304" pitchFamily="18" charset="0"/>
                        <a:buNone/>
                        <a:tabLst>
                          <a:tab pos="457200" algn="l"/>
                        </a:tabLst>
                      </a:pPr>
                      <a:r>
                        <a:rPr lang="en-GB" sz="2000" b="1" dirty="0">
                          <a:solidFill>
                            <a:schemeClr val="bg1"/>
                          </a:solidFill>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rPr>
                        <a:t>7.1 Identify and Summarize all anticipated adverse environmental and social impacts and risks in a form of a table consisting of significant environment/issues, its adverse impacts, its adverse risks,  the mitigating measures, the agencies responsible for the mitigation, the time line, and the estimate of each of the measures </a:t>
                      </a:r>
                      <a:endParaRPr lang="en-US" sz="2000" b="1" dirty="0">
                        <a:solidFill>
                          <a:schemeClr val="bg1"/>
                        </a:solidFill>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0071731"/>
                  </a:ext>
                </a:extLst>
              </a:tr>
              <a:tr h="1445005">
                <a:tc>
                  <a:txBody>
                    <a:bodyPr/>
                    <a:lstStyle/>
                    <a:p>
                      <a:pPr marL="0" marR="0" lvl="0" indent="0" algn="just">
                        <a:lnSpc>
                          <a:spcPct val="107000"/>
                        </a:lnSpc>
                        <a:spcBef>
                          <a:spcPts val="0"/>
                        </a:spcBef>
                        <a:spcAft>
                          <a:spcPts val="0"/>
                        </a:spcAft>
                        <a:buSzPts val="1000"/>
                        <a:buFont typeface="Times New Roman" panose="02020603050405020304" pitchFamily="18" charset="0"/>
                        <a:buNone/>
                        <a:tabLst>
                          <a:tab pos="457200" algn="l"/>
                        </a:tabLst>
                      </a:pPr>
                      <a:r>
                        <a:rPr lang="en-GB" sz="2000" b="1" dirty="0">
                          <a:solidFill>
                            <a:srgbClr val="000000"/>
                          </a:solidFill>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rPr>
                        <a:t>7.2 Identify and Summarize all monitoring measures in a form of a table with the following sequence: the mitigation measures , parameters to be measured, the method used, the frequency of measurements, the agency responsible for the monitoring , and the associated cost for each monitoring measure.</a:t>
                      </a:r>
                      <a:endParaRPr lang="en-US" sz="2000" b="1" dirty="0">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28149338"/>
                  </a:ext>
                </a:extLst>
              </a:tr>
              <a:tr h="1305889">
                <a:tc>
                  <a:txBody>
                    <a:bodyPr/>
                    <a:lstStyle/>
                    <a:p>
                      <a:pPr marL="0" marR="0" lvl="0" indent="0" algn="just">
                        <a:lnSpc>
                          <a:spcPct val="107000"/>
                        </a:lnSpc>
                        <a:spcBef>
                          <a:spcPts val="0"/>
                        </a:spcBef>
                        <a:spcAft>
                          <a:spcPts val="0"/>
                        </a:spcAft>
                        <a:buSzPts val="1000"/>
                        <a:buFont typeface="Times New Roman" panose="02020603050405020304" pitchFamily="18" charset="0"/>
                        <a:buNone/>
                        <a:tabLst>
                          <a:tab pos="457200" algn="l"/>
                        </a:tabLst>
                      </a:pPr>
                      <a:r>
                        <a:rPr lang="en-GB" sz="2000" b="1" dirty="0">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rPr>
                        <a:t>7.3 Document and Summarize all  institutional arrangement, capacity development and training developed which include which party/agency is responsible for the mitigation and monitoring measures; and the training required to support the implementation and mitigation measures ?</a:t>
                      </a:r>
                      <a:endParaRPr lang="en-US" sz="2000" b="1" dirty="0">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65312210"/>
                  </a:ext>
                </a:extLst>
              </a:tr>
              <a:tr h="1492444">
                <a:tc>
                  <a:txBody>
                    <a:bodyPr/>
                    <a:lstStyle/>
                    <a:p>
                      <a:pPr marL="0" marR="0" algn="just">
                        <a:lnSpc>
                          <a:spcPct val="107000"/>
                        </a:lnSpc>
                        <a:spcBef>
                          <a:spcPts val="0"/>
                        </a:spcBef>
                        <a:spcAft>
                          <a:spcPts val="0"/>
                        </a:spcAft>
                      </a:pPr>
                      <a:r>
                        <a:rPr lang="en-GB" sz="2000" b="1" dirty="0">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rPr>
                        <a:t>7.4     Prepare Showing an implementation schedule and cost estimates prepared  </a:t>
                      </a:r>
                      <a:r>
                        <a:rPr lang="en-US" sz="2000" b="1" dirty="0">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rPr>
                        <a:t>showing phases and coordination with overall project implementation plans; and (b) the capital and recurrent cost estimates and sources of funds for implementing the ESMP? Were These figures  also integrated into the total project cost tables.</a:t>
                      </a:r>
                    </a:p>
                  </a:txBody>
                  <a:tcPr marL="68580" marR="68580" marT="0" marB="0"/>
                </a:tc>
                <a:extLst>
                  <a:ext uri="{0D108BD9-81ED-4DB2-BD59-A6C34878D82A}">
                    <a16:rowId xmlns:a16="http://schemas.microsoft.com/office/drawing/2014/main" val="209229127"/>
                  </a:ext>
                </a:extLst>
              </a:tr>
            </a:tbl>
          </a:graphicData>
        </a:graphic>
      </p:graphicFrame>
    </p:spTree>
    <p:extLst>
      <p:ext uri="{BB962C8B-B14F-4D97-AF65-F5344CB8AC3E}">
        <p14:creationId xmlns:p14="http://schemas.microsoft.com/office/powerpoint/2010/main" val="985213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DA818-F7B3-41F2-B303-4E98993BDAC7}"/>
              </a:ext>
            </a:extLst>
          </p:cNvPr>
          <p:cNvSpPr txBox="1">
            <a:spLocks/>
          </p:cNvSpPr>
          <p:nvPr/>
        </p:nvSpPr>
        <p:spPr>
          <a:xfrm>
            <a:off x="838200" y="95251"/>
            <a:ext cx="10515600" cy="585786"/>
          </a:xfrm>
          <a:prstGeom prst="rect">
            <a:avLst/>
          </a:prstGeom>
        </p:spPr>
        <p:txBody>
          <a:bodyPr>
            <a:norm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lgn="ctr"/>
            <a:r>
              <a:rPr lang="en-US" sz="2800" b="1" dirty="0">
                <a:solidFill>
                  <a:schemeClr val="tx1"/>
                </a:solidFill>
                <a:latin typeface="+mn-lt"/>
              </a:rPr>
              <a:t>8. </a:t>
            </a:r>
            <a:r>
              <a:rPr lang="en-US" sz="2800" b="1" dirty="0">
                <a:solidFill>
                  <a:schemeClr val="tx1"/>
                </a:solidFill>
                <a:effectLst>
                  <a:outerShdw blurRad="38100" dist="38100" dir="2700000" algn="tl">
                    <a:srgbClr val="000000">
                      <a:alpha val="43137"/>
                    </a:srgbClr>
                  </a:outerShdw>
                </a:effectLst>
                <a:latin typeface="+mn-lt"/>
              </a:rPr>
              <a:t>Public</a:t>
            </a:r>
            <a:r>
              <a:rPr lang="en-US" sz="2800" b="1" dirty="0">
                <a:solidFill>
                  <a:schemeClr val="tx1"/>
                </a:solidFill>
                <a:latin typeface="+mn-lt"/>
              </a:rPr>
              <a:t> participation and Stakeholder Engagement </a:t>
            </a:r>
          </a:p>
        </p:txBody>
      </p:sp>
      <p:graphicFrame>
        <p:nvGraphicFramePr>
          <p:cNvPr id="3" name="Table 2">
            <a:extLst>
              <a:ext uri="{FF2B5EF4-FFF2-40B4-BE49-F238E27FC236}">
                <a16:creationId xmlns:a16="http://schemas.microsoft.com/office/drawing/2014/main" id="{1E7D0CFB-44FA-4EEB-B5F4-77BA0AE089DB}"/>
              </a:ext>
            </a:extLst>
          </p:cNvPr>
          <p:cNvGraphicFramePr>
            <a:graphicFrameLocks noGrp="1"/>
          </p:cNvGraphicFramePr>
          <p:nvPr>
            <p:extLst>
              <p:ext uri="{D42A27DB-BD31-4B8C-83A1-F6EECF244321}">
                <p14:modId xmlns:p14="http://schemas.microsoft.com/office/powerpoint/2010/main" val="2910587224"/>
              </p:ext>
            </p:extLst>
          </p:nvPr>
        </p:nvGraphicFramePr>
        <p:xfrm>
          <a:off x="166255" y="581891"/>
          <a:ext cx="11942621" cy="5942563"/>
        </p:xfrm>
        <a:graphic>
          <a:graphicData uri="http://schemas.openxmlformats.org/drawingml/2006/table">
            <a:tbl>
              <a:tblPr firstRow="1" bandRow="1">
                <a:tableStyleId>{5C22544A-7EE6-4342-B048-85BDC9FD1C3A}</a:tableStyleId>
              </a:tblPr>
              <a:tblGrid>
                <a:gridCol w="11942621">
                  <a:extLst>
                    <a:ext uri="{9D8B030D-6E8A-4147-A177-3AD203B41FA5}">
                      <a16:colId xmlns:a16="http://schemas.microsoft.com/office/drawing/2014/main" val="3769634258"/>
                    </a:ext>
                  </a:extLst>
                </a:gridCol>
              </a:tblGrid>
              <a:tr h="1154545">
                <a:tc>
                  <a:txBody>
                    <a:bodyPr/>
                    <a:lstStyle/>
                    <a:p>
                      <a:pPr marL="0" marR="0" algn="just">
                        <a:lnSpc>
                          <a:spcPct val="107000"/>
                        </a:lnSpc>
                        <a:spcBef>
                          <a:spcPts val="0"/>
                        </a:spcBef>
                        <a:spcAft>
                          <a:spcPts val="0"/>
                        </a:spcAft>
                      </a:pPr>
                      <a:r>
                        <a:rPr lang="en-GB" sz="3000" b="1" dirty="0">
                          <a:solidFill>
                            <a:schemeClr val="bg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8.1   Make a genuine attempt in accordance with ESS10, to consult during the ESIA process, with the  public, relevant public agencies, project affected people and households, local NGOs and the media and special interest groups where applicable. Lists the groups approached and the summary of the consultations </a:t>
                      </a:r>
                      <a:endParaRPr lang="en-US" sz="3000" b="1" dirty="0">
                        <a:solidFill>
                          <a:schemeClr val="bg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687555789"/>
                  </a:ext>
                </a:extLst>
              </a:tr>
              <a:tr h="785091">
                <a:tc>
                  <a:txBody>
                    <a:bodyPr/>
                    <a:lstStyle/>
                    <a:p>
                      <a:pPr marL="0" marR="0" algn="just">
                        <a:lnSpc>
                          <a:spcPct val="107000"/>
                        </a:lnSpc>
                        <a:spcBef>
                          <a:spcPts val="0"/>
                        </a:spcBef>
                        <a:spcAft>
                          <a:spcPts val="0"/>
                        </a:spcAft>
                      </a:pPr>
                      <a:r>
                        <a:rPr lang="en-GB" sz="3000" b="1" dirty="0">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8.2   Document and Describe the comments/recommendations made during the consultation taken into the consideration in the design and for the implementation of the project</a:t>
                      </a:r>
                      <a:endParaRPr lang="en-US" sz="3000" b="1" dirty="0">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86586919"/>
                  </a:ext>
                </a:extLst>
              </a:tr>
              <a:tr h="563418">
                <a:tc>
                  <a:txBody>
                    <a:bodyPr/>
                    <a:lstStyle/>
                    <a:p>
                      <a:pPr algn="just"/>
                      <a:r>
                        <a:rPr lang="en-US" sz="3000" b="1" dirty="0">
                          <a:effectLst>
                            <a:outerShdw blurRad="38100" dist="38100" dir="2700000" algn="tl">
                              <a:srgbClr val="000000">
                                <a:alpha val="43137"/>
                              </a:srgbClr>
                            </a:outerShdw>
                          </a:effectLst>
                          <a:latin typeface="+mj-lt"/>
                        </a:rPr>
                        <a:t>8.3 Prepare a Stakeholder Engagement Plan </a:t>
                      </a:r>
                    </a:p>
                  </a:txBody>
                  <a:tcPr/>
                </a:tc>
                <a:extLst>
                  <a:ext uri="{0D108BD9-81ED-4DB2-BD59-A6C34878D82A}">
                    <a16:rowId xmlns:a16="http://schemas.microsoft.com/office/drawing/2014/main" val="4060140554"/>
                  </a:ext>
                </a:extLst>
              </a:tr>
              <a:tr h="552256">
                <a:tc>
                  <a:txBody>
                    <a:bodyPr/>
                    <a:lstStyle/>
                    <a:p>
                      <a:pPr marL="0" marR="0" algn="just">
                        <a:lnSpc>
                          <a:spcPct val="107000"/>
                        </a:lnSpc>
                        <a:spcBef>
                          <a:spcPts val="0"/>
                        </a:spcBef>
                        <a:spcAft>
                          <a:spcPts val="0"/>
                        </a:spcAft>
                      </a:pPr>
                      <a:r>
                        <a:rPr lang="en-GB" sz="3000" b="1" dirty="0">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8.3 Provide a Grievance Redress mechanism</a:t>
                      </a:r>
                      <a:endParaRPr lang="en-US" sz="3000" b="1" dirty="0">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11470565"/>
                  </a:ext>
                </a:extLst>
              </a:tr>
              <a:tr h="583817">
                <a:tc>
                  <a:txBody>
                    <a:bodyPr/>
                    <a:lstStyle/>
                    <a:p>
                      <a:pPr marL="0" marR="0" algn="just">
                        <a:lnSpc>
                          <a:spcPct val="107000"/>
                        </a:lnSpc>
                        <a:spcBef>
                          <a:spcPts val="0"/>
                        </a:spcBef>
                        <a:spcAft>
                          <a:spcPts val="0"/>
                        </a:spcAft>
                      </a:pPr>
                      <a:r>
                        <a:rPr lang="en-US" sz="3000" b="1" dirty="0">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8.4. Ensure full Disclosure of the ESIA or </a:t>
                      </a:r>
                      <a:r>
                        <a:rPr lang="en-US" sz="3000" b="1" dirty="0" err="1">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ESMP</a:t>
                      </a:r>
                      <a:r>
                        <a:rPr lang="en-US" sz="3000" b="1" dirty="0">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 nationally and at the location of the Project</a:t>
                      </a:r>
                    </a:p>
                  </a:txBody>
                  <a:tcPr marL="68580" marR="68580" marT="0" marB="0"/>
                </a:tc>
                <a:extLst>
                  <a:ext uri="{0D108BD9-81ED-4DB2-BD59-A6C34878D82A}">
                    <a16:rowId xmlns:a16="http://schemas.microsoft.com/office/drawing/2014/main" val="3694965442"/>
                  </a:ext>
                </a:extLst>
              </a:tr>
            </a:tbl>
          </a:graphicData>
        </a:graphic>
      </p:graphicFrame>
    </p:spTree>
    <p:extLst>
      <p:ext uri="{BB962C8B-B14F-4D97-AF65-F5344CB8AC3E}">
        <p14:creationId xmlns:p14="http://schemas.microsoft.com/office/powerpoint/2010/main" val="18795942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24FE59-CDA7-410C-86AE-54B500F50D3C}"/>
              </a:ext>
            </a:extLst>
          </p:cNvPr>
          <p:cNvSpPr txBox="1">
            <a:spLocks/>
          </p:cNvSpPr>
          <p:nvPr/>
        </p:nvSpPr>
        <p:spPr>
          <a:xfrm>
            <a:off x="114300" y="133927"/>
            <a:ext cx="12077700" cy="604837"/>
          </a:xfrm>
          <a:prstGeom prst="rect">
            <a:avLst/>
          </a:prstGeom>
        </p:spPr>
        <p:txBody>
          <a:bodyPr>
            <a:normAutofit fontScale="82500" lnSpcReduction="20000"/>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lgn="ctr"/>
            <a:r>
              <a:rPr lang="en-US" sz="2800" b="1" dirty="0">
                <a:solidFill>
                  <a:schemeClr val="tx1"/>
                </a:solidFill>
                <a:effectLst>
                  <a:outerShdw blurRad="38100" dist="38100" dir="2700000" algn="tl">
                    <a:srgbClr val="000000">
                      <a:alpha val="43137"/>
                    </a:srgbClr>
                  </a:outerShdw>
                </a:effectLst>
              </a:rPr>
              <a:t>9</a:t>
            </a:r>
            <a:r>
              <a:rPr lang="en-US" sz="2800" b="1" dirty="0">
                <a:solidFill>
                  <a:schemeClr val="tx1"/>
                </a:solidFill>
                <a:effectLst>
                  <a:outerShdw blurRad="38100" dist="38100" dir="2700000" algn="tl">
                    <a:srgbClr val="000000">
                      <a:alpha val="43137"/>
                    </a:srgbClr>
                  </a:outerShdw>
                </a:effectLst>
                <a:latin typeface="+mn-lt"/>
              </a:rPr>
              <a:t>. Environment and Social Commitment Plan (</a:t>
            </a:r>
            <a:r>
              <a:rPr lang="en-US" sz="2800" b="1" dirty="0" err="1">
                <a:solidFill>
                  <a:schemeClr val="tx1"/>
                </a:solidFill>
                <a:effectLst>
                  <a:outerShdw blurRad="38100" dist="38100" dir="2700000" algn="tl">
                    <a:srgbClr val="000000">
                      <a:alpha val="43137"/>
                    </a:srgbClr>
                  </a:outerShdw>
                </a:effectLst>
                <a:latin typeface="+mn-lt"/>
              </a:rPr>
              <a:t>ESCP</a:t>
            </a:r>
            <a:r>
              <a:rPr lang="en-US" sz="2800" b="1" dirty="0">
                <a:solidFill>
                  <a:schemeClr val="tx1"/>
                </a:solidFill>
                <a:effectLst>
                  <a:outerShdw blurRad="38100" dist="38100" dir="2700000" algn="tl">
                    <a:srgbClr val="000000">
                      <a:alpha val="43137"/>
                    </a:srgbClr>
                  </a:outerShdw>
                </a:effectLst>
                <a:latin typeface="+mn-lt"/>
              </a:rPr>
              <a:t>) and</a:t>
            </a:r>
            <a:br>
              <a:rPr lang="en-US" sz="2800" b="1" dirty="0">
                <a:solidFill>
                  <a:schemeClr val="tx1"/>
                </a:solidFill>
                <a:effectLst>
                  <a:outerShdw blurRad="38100" dist="38100" dir="2700000" algn="tl">
                    <a:srgbClr val="000000">
                      <a:alpha val="43137"/>
                    </a:srgbClr>
                  </a:outerShdw>
                </a:effectLst>
                <a:latin typeface="+mn-lt"/>
              </a:rPr>
            </a:br>
            <a:r>
              <a:rPr lang="en-US" sz="2800" b="1" dirty="0">
                <a:solidFill>
                  <a:schemeClr val="tx1"/>
                </a:solidFill>
                <a:effectLst>
                  <a:outerShdw blurRad="38100" dist="38100" dir="2700000" algn="tl">
                    <a:srgbClr val="000000">
                      <a:alpha val="43137"/>
                    </a:srgbClr>
                  </a:outerShdw>
                </a:effectLst>
                <a:latin typeface="+mn-lt"/>
              </a:rPr>
              <a:t>10 Non Technical Summary</a:t>
            </a:r>
            <a:endParaRPr lang="en-US" b="1" dirty="0">
              <a:solidFill>
                <a:schemeClr val="tx1"/>
              </a:solidFill>
              <a:effectLst>
                <a:outerShdw blurRad="38100" dist="38100" dir="2700000" algn="tl">
                  <a:srgbClr val="000000">
                    <a:alpha val="43137"/>
                  </a:srgbClr>
                </a:outerShdw>
              </a:effectLst>
              <a:latin typeface="+mn-lt"/>
            </a:endParaRPr>
          </a:p>
        </p:txBody>
      </p:sp>
      <p:graphicFrame>
        <p:nvGraphicFramePr>
          <p:cNvPr id="3" name="Table 2">
            <a:extLst>
              <a:ext uri="{FF2B5EF4-FFF2-40B4-BE49-F238E27FC236}">
                <a16:creationId xmlns:a16="http://schemas.microsoft.com/office/drawing/2014/main" id="{1DFD8D38-D85F-4EB7-8EF0-532FF161328E}"/>
              </a:ext>
            </a:extLst>
          </p:cNvPr>
          <p:cNvGraphicFramePr>
            <a:graphicFrameLocks noGrp="1"/>
          </p:cNvGraphicFramePr>
          <p:nvPr>
            <p:extLst>
              <p:ext uri="{D42A27DB-BD31-4B8C-83A1-F6EECF244321}">
                <p14:modId xmlns:p14="http://schemas.microsoft.com/office/powerpoint/2010/main" val="2196421313"/>
              </p:ext>
            </p:extLst>
          </p:nvPr>
        </p:nvGraphicFramePr>
        <p:xfrm>
          <a:off x="184730" y="1016000"/>
          <a:ext cx="11868727" cy="5727752"/>
        </p:xfrm>
        <a:graphic>
          <a:graphicData uri="http://schemas.openxmlformats.org/drawingml/2006/table">
            <a:tbl>
              <a:tblPr firstRow="1" bandRow="1">
                <a:tableStyleId>{5C22544A-7EE6-4342-B048-85BDC9FD1C3A}</a:tableStyleId>
              </a:tblPr>
              <a:tblGrid>
                <a:gridCol w="11868727">
                  <a:extLst>
                    <a:ext uri="{9D8B030D-6E8A-4147-A177-3AD203B41FA5}">
                      <a16:colId xmlns:a16="http://schemas.microsoft.com/office/drawing/2014/main" val="3845951221"/>
                    </a:ext>
                  </a:extLst>
                </a:gridCol>
              </a:tblGrid>
              <a:tr h="856739">
                <a:tc>
                  <a:txBody>
                    <a:bodyPr/>
                    <a:lstStyle/>
                    <a:p>
                      <a:pPr algn="ctr"/>
                      <a:r>
                        <a:rPr lang="en-US" sz="2400" b="1" dirty="0">
                          <a:effectLst>
                            <a:outerShdw blurRad="38100" dist="38100" dir="2700000" algn="tl">
                              <a:srgbClr val="000000">
                                <a:alpha val="43137"/>
                              </a:srgbClr>
                            </a:outerShdw>
                          </a:effectLst>
                        </a:rPr>
                        <a:t>Environment and Social Commitment Plan </a:t>
                      </a:r>
                    </a:p>
                  </a:txBody>
                  <a:tcPr/>
                </a:tc>
                <a:extLst>
                  <a:ext uri="{0D108BD9-81ED-4DB2-BD59-A6C34878D82A}">
                    <a16:rowId xmlns:a16="http://schemas.microsoft.com/office/drawing/2014/main" val="4188535651"/>
                  </a:ext>
                </a:extLst>
              </a:tr>
              <a:tr h="636167">
                <a:tc>
                  <a:txBody>
                    <a:bodyPr/>
                    <a:lstStyle/>
                    <a:p>
                      <a:pPr algn="just"/>
                      <a:r>
                        <a:rPr lang="en-US" sz="2000" b="1" dirty="0">
                          <a:effectLst>
                            <a:outerShdw blurRad="38100" dist="38100" dir="2700000" algn="tl">
                              <a:srgbClr val="000000">
                                <a:alpha val="43137"/>
                              </a:srgbClr>
                            </a:outerShdw>
                          </a:effectLst>
                        </a:rPr>
                        <a:t>9.1 Prepare a draft </a:t>
                      </a:r>
                      <a:r>
                        <a:rPr lang="en-US" sz="2000" b="1" dirty="0" err="1">
                          <a:effectLst>
                            <a:outerShdw blurRad="38100" dist="38100" dir="2700000" algn="tl">
                              <a:srgbClr val="000000">
                                <a:alpha val="43137"/>
                              </a:srgbClr>
                            </a:outerShdw>
                          </a:effectLst>
                        </a:rPr>
                        <a:t>ESCP</a:t>
                      </a:r>
                      <a:r>
                        <a:rPr lang="en-US" sz="2000" b="1" dirty="0">
                          <a:effectLst>
                            <a:outerShdw blurRad="38100" dist="38100" dir="2700000" algn="tl">
                              <a:srgbClr val="000000">
                                <a:alpha val="43137"/>
                              </a:srgbClr>
                            </a:outerShdw>
                          </a:effectLst>
                        </a:rPr>
                        <a:t> for the Borrower or the Proponent of the Project</a:t>
                      </a:r>
                    </a:p>
                  </a:txBody>
                  <a:tcPr/>
                </a:tc>
                <a:extLst>
                  <a:ext uri="{0D108BD9-81ED-4DB2-BD59-A6C34878D82A}">
                    <a16:rowId xmlns:a16="http://schemas.microsoft.com/office/drawing/2014/main" val="2514153365"/>
                  </a:ext>
                </a:extLst>
              </a:tr>
              <a:tr h="806949">
                <a:tc>
                  <a:txBody>
                    <a:bodyPr/>
                    <a:lstStyle/>
                    <a:p>
                      <a:pPr algn="just"/>
                      <a:r>
                        <a:rPr lang="en-US" sz="2000" b="1" dirty="0">
                          <a:effectLst>
                            <a:outerShdw blurRad="38100" dist="38100" dir="2700000" algn="tl">
                              <a:srgbClr val="000000">
                                <a:alpha val="43137"/>
                              </a:srgbClr>
                            </a:outerShdw>
                          </a:effectLst>
                        </a:rPr>
                        <a:t>9.2 Include all Commitments in the </a:t>
                      </a:r>
                      <a:r>
                        <a:rPr lang="en-US" sz="2000" b="1" dirty="0" err="1">
                          <a:effectLst>
                            <a:outerShdw blurRad="38100" dist="38100" dir="2700000" algn="tl">
                              <a:srgbClr val="000000">
                                <a:alpha val="43137"/>
                              </a:srgbClr>
                            </a:outerShdw>
                          </a:effectLst>
                        </a:rPr>
                        <a:t>ESCP</a:t>
                      </a:r>
                      <a:r>
                        <a:rPr lang="en-US" sz="2000" b="1" dirty="0">
                          <a:effectLst>
                            <a:outerShdw blurRad="38100" dist="38100" dir="2700000" algn="tl">
                              <a:srgbClr val="000000">
                                <a:alpha val="43137"/>
                              </a:srgbClr>
                            </a:outerShdw>
                          </a:effectLst>
                        </a:rPr>
                        <a:t> of the Borrower/Proponent for all the </a:t>
                      </a:r>
                      <a:r>
                        <a:rPr lang="en-US" sz="2000" b="1" dirty="0" err="1">
                          <a:effectLst>
                            <a:outerShdw blurRad="38100" dist="38100" dir="2700000" algn="tl">
                              <a:srgbClr val="000000">
                                <a:alpha val="43137"/>
                              </a:srgbClr>
                            </a:outerShdw>
                          </a:effectLst>
                        </a:rPr>
                        <a:t>ESSs</a:t>
                      </a:r>
                      <a:r>
                        <a:rPr lang="en-US" sz="2000" b="1" dirty="0">
                          <a:effectLst>
                            <a:outerShdw blurRad="38100" dist="38100" dir="2700000" algn="tl">
                              <a:srgbClr val="000000">
                                <a:alpha val="43137"/>
                              </a:srgbClr>
                            </a:outerShdw>
                          </a:effectLst>
                        </a:rPr>
                        <a:t> triggered by the Project with a realistic time table </a:t>
                      </a:r>
                    </a:p>
                  </a:txBody>
                  <a:tcPr/>
                </a:tc>
                <a:extLst>
                  <a:ext uri="{0D108BD9-81ED-4DB2-BD59-A6C34878D82A}">
                    <a16:rowId xmlns:a16="http://schemas.microsoft.com/office/drawing/2014/main" val="1922450945"/>
                  </a:ext>
                </a:extLst>
              </a:tr>
              <a:tr h="717740">
                <a:tc>
                  <a:txBody>
                    <a:bodyPr/>
                    <a:lstStyle/>
                    <a:p>
                      <a:pPr algn="ctr">
                        <a:lnSpc>
                          <a:spcPct val="150000"/>
                        </a:lnSpc>
                      </a:pPr>
                      <a:r>
                        <a:rPr lang="en-US" sz="2400" b="1" dirty="0">
                          <a:effectLst>
                            <a:outerShdw blurRad="38100" dist="38100" dir="2700000" algn="tl">
                              <a:srgbClr val="000000">
                                <a:alpha val="43137"/>
                              </a:srgbClr>
                            </a:outerShdw>
                          </a:effectLst>
                        </a:rPr>
                        <a:t>10  Non Technical Summary </a:t>
                      </a:r>
                    </a:p>
                  </a:txBody>
                  <a:tcPr/>
                </a:tc>
                <a:extLst>
                  <a:ext uri="{0D108BD9-81ED-4DB2-BD59-A6C34878D82A}">
                    <a16:rowId xmlns:a16="http://schemas.microsoft.com/office/drawing/2014/main" val="2708876344"/>
                  </a:ext>
                </a:extLst>
              </a:tr>
              <a:tr h="843205">
                <a:tc>
                  <a:txBody>
                    <a:bodyPr/>
                    <a:lstStyle/>
                    <a:p>
                      <a:pPr marL="0" marR="0" algn="just">
                        <a:lnSpc>
                          <a:spcPct val="100000"/>
                        </a:lnSpc>
                        <a:spcBef>
                          <a:spcPts val="0"/>
                        </a:spcBef>
                        <a:spcAft>
                          <a:spcPts val="0"/>
                        </a:spcAft>
                      </a:pPr>
                      <a:r>
                        <a:rPr lang="en-ZA" sz="2000" b="1" spc="-25"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10.1    The non-technical summary must be easily be understood by a lay-person And translated in a local language to the extent feasible or required by national laws </a:t>
                      </a:r>
                      <a:endParaRPr lang="en-US" sz="2000" b="1" spc="-25"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47795143"/>
                  </a:ext>
                </a:extLst>
              </a:tr>
              <a:tr h="1015676">
                <a:tc>
                  <a:txBody>
                    <a:bodyPr/>
                    <a:lstStyle/>
                    <a:p>
                      <a:pPr marL="0" marR="0" algn="just">
                        <a:lnSpc>
                          <a:spcPct val="107000"/>
                        </a:lnSpc>
                        <a:spcBef>
                          <a:spcPts val="0"/>
                        </a:spcBef>
                        <a:spcAft>
                          <a:spcPts val="0"/>
                        </a:spcAft>
                      </a:pPr>
                      <a:r>
                        <a:rPr lang="en-GB" sz="20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10.2    The </a:t>
                      </a:r>
                      <a:r>
                        <a:rPr lang="en-GB" sz="2000" b="1" dirty="0" err="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ESIA</a:t>
                      </a:r>
                      <a:r>
                        <a:rPr lang="en-GB" sz="20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 </a:t>
                      </a:r>
                      <a:r>
                        <a:rPr lang="en-GB" sz="2000" b="1" dirty="0" err="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ESMP</a:t>
                      </a:r>
                      <a:r>
                        <a:rPr lang="en-GB" sz="20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Report summary shall contain a brief but concise description of the project and the environment and social context, an account of the main environment and social issues, the ESMP and the consultation process</a:t>
                      </a:r>
                      <a:endParaRPr lang="en-US" sz="32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93281683"/>
                  </a:ext>
                </a:extLst>
              </a:tr>
              <a:tr h="851276">
                <a:tc>
                  <a:txBody>
                    <a:bodyPr/>
                    <a:lstStyle/>
                    <a:p>
                      <a:pPr marL="0" marR="0" lvl="1" indent="0" algn="just">
                        <a:lnSpc>
                          <a:spcPct val="107000"/>
                        </a:lnSpc>
                        <a:spcBef>
                          <a:spcPts val="0"/>
                        </a:spcBef>
                        <a:spcAft>
                          <a:spcPts val="0"/>
                        </a:spcAft>
                        <a:buFont typeface="+mj-lt"/>
                        <a:buNone/>
                        <a:tabLst/>
                      </a:pPr>
                      <a:r>
                        <a:rPr lang="en-GB" sz="20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10.3 The summary must indicate whether the project is or is not environmentally and socially acceptable?</a:t>
                      </a:r>
                      <a:endParaRPr lang="en-US" sz="32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21728344"/>
                  </a:ext>
                </a:extLst>
              </a:tr>
            </a:tbl>
          </a:graphicData>
        </a:graphic>
      </p:graphicFrame>
    </p:spTree>
    <p:extLst>
      <p:ext uri="{BB962C8B-B14F-4D97-AF65-F5344CB8AC3E}">
        <p14:creationId xmlns:p14="http://schemas.microsoft.com/office/powerpoint/2010/main" val="28590591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B5475-E4C5-4177-8F1D-804BD874A0A2}"/>
              </a:ext>
            </a:extLst>
          </p:cNvPr>
          <p:cNvSpPr txBox="1">
            <a:spLocks/>
          </p:cNvSpPr>
          <p:nvPr/>
        </p:nvSpPr>
        <p:spPr>
          <a:xfrm>
            <a:off x="838200" y="131327"/>
            <a:ext cx="10515600" cy="614363"/>
          </a:xfrm>
          <a:prstGeom prst="rect">
            <a:avLst/>
          </a:prstGeom>
        </p:spPr>
        <p:txBody>
          <a:bodyPr>
            <a:norm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lgn="ctr"/>
            <a:r>
              <a:rPr lang="en-US" sz="2800" b="1" dirty="0">
                <a:solidFill>
                  <a:schemeClr val="tx1"/>
                </a:solidFill>
                <a:effectLst>
                  <a:outerShdw blurRad="38100" dist="38100" dir="2700000" algn="tl">
                    <a:srgbClr val="000000">
                      <a:alpha val="43137"/>
                    </a:srgbClr>
                  </a:outerShdw>
                </a:effectLst>
                <a:latin typeface="+mn-lt"/>
              </a:rPr>
              <a:t>10.	Lay out</a:t>
            </a:r>
          </a:p>
        </p:txBody>
      </p:sp>
      <p:graphicFrame>
        <p:nvGraphicFramePr>
          <p:cNvPr id="3" name="Table 2">
            <a:extLst>
              <a:ext uri="{FF2B5EF4-FFF2-40B4-BE49-F238E27FC236}">
                <a16:creationId xmlns:a16="http://schemas.microsoft.com/office/drawing/2014/main" id="{6BAFA734-95B2-40E1-ADFA-0A43153E4467}"/>
              </a:ext>
            </a:extLst>
          </p:cNvPr>
          <p:cNvGraphicFramePr>
            <a:graphicFrameLocks noGrp="1"/>
          </p:cNvGraphicFramePr>
          <p:nvPr>
            <p:extLst>
              <p:ext uri="{D42A27DB-BD31-4B8C-83A1-F6EECF244321}">
                <p14:modId xmlns:p14="http://schemas.microsoft.com/office/powerpoint/2010/main" val="3796963701"/>
              </p:ext>
            </p:extLst>
          </p:nvPr>
        </p:nvGraphicFramePr>
        <p:xfrm>
          <a:off x="110836" y="858548"/>
          <a:ext cx="11970327" cy="5810315"/>
        </p:xfrm>
        <a:graphic>
          <a:graphicData uri="http://schemas.openxmlformats.org/drawingml/2006/table">
            <a:tbl>
              <a:tblPr firstRow="1" bandRow="1">
                <a:tableStyleId>{5C22544A-7EE6-4342-B048-85BDC9FD1C3A}</a:tableStyleId>
              </a:tblPr>
              <a:tblGrid>
                <a:gridCol w="11970327">
                  <a:extLst>
                    <a:ext uri="{9D8B030D-6E8A-4147-A177-3AD203B41FA5}">
                      <a16:colId xmlns:a16="http://schemas.microsoft.com/office/drawing/2014/main" val="3478580859"/>
                    </a:ext>
                  </a:extLst>
                </a:gridCol>
              </a:tblGrid>
              <a:tr h="1369642">
                <a:tc>
                  <a:txBody>
                    <a:bodyPr/>
                    <a:lstStyle/>
                    <a:p>
                      <a:pPr marL="457200" marR="0" lvl="1" indent="0" algn="just">
                        <a:lnSpc>
                          <a:spcPct val="107000"/>
                        </a:lnSpc>
                        <a:spcBef>
                          <a:spcPts val="0"/>
                        </a:spcBef>
                        <a:spcAft>
                          <a:spcPts val="0"/>
                        </a:spcAft>
                        <a:buClr>
                          <a:srgbClr val="000000"/>
                        </a:buClr>
                        <a:buFont typeface="+mj-lt"/>
                        <a:buNone/>
                      </a:pPr>
                      <a:r>
                        <a:rPr lang="en-GB" sz="3300"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10.1 Arrange all the information logically in sections and chapters and indexed in the table of contents </a:t>
                      </a:r>
                      <a:endParaRPr lang="en-US" sz="33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ct val="107000"/>
                        </a:lnSpc>
                        <a:spcBef>
                          <a:spcPts val="0"/>
                        </a:spcBef>
                        <a:spcAft>
                          <a:spcPts val="0"/>
                        </a:spcAft>
                      </a:pPr>
                      <a:r>
                        <a:rPr lang="en-GB" sz="33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33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95023047"/>
                  </a:ext>
                </a:extLst>
              </a:tr>
              <a:tr h="902575">
                <a:tc>
                  <a:txBody>
                    <a:bodyPr/>
                    <a:lstStyle/>
                    <a:p>
                      <a:pPr marL="457200" marR="0" lvl="1" indent="0" algn="just">
                        <a:lnSpc>
                          <a:spcPct val="107000"/>
                        </a:lnSpc>
                        <a:spcBef>
                          <a:spcPts val="0"/>
                        </a:spcBef>
                        <a:spcAft>
                          <a:spcPts val="0"/>
                        </a:spcAft>
                        <a:buClr>
                          <a:srgbClr val="000000"/>
                        </a:buClr>
                        <a:buFont typeface="+mj-lt"/>
                        <a:buNone/>
                      </a:pPr>
                      <a:r>
                        <a:rPr lang="en-GB" sz="3300"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10.2 Include in the report definition of terms, list of acronyms and meanings</a:t>
                      </a:r>
                    </a:p>
                    <a:p>
                      <a:pPr marL="457200" marR="0" lvl="1" indent="0" algn="just">
                        <a:lnSpc>
                          <a:spcPct val="107000"/>
                        </a:lnSpc>
                        <a:spcBef>
                          <a:spcPts val="0"/>
                        </a:spcBef>
                        <a:spcAft>
                          <a:spcPts val="0"/>
                        </a:spcAft>
                        <a:buClr>
                          <a:srgbClr val="000000"/>
                        </a:buClr>
                        <a:buFont typeface="+mj-lt"/>
                        <a:buNone/>
                      </a:pPr>
                      <a:endParaRPr lang="en-US" sz="33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53070962"/>
                  </a:ext>
                </a:extLst>
              </a:tr>
              <a:tr h="2088931">
                <a:tc>
                  <a:txBody>
                    <a:bodyPr/>
                    <a:lstStyle/>
                    <a:p>
                      <a:pPr marL="457200" marR="0" lvl="1" indent="0" algn="just">
                        <a:lnSpc>
                          <a:spcPct val="107000"/>
                        </a:lnSpc>
                        <a:spcBef>
                          <a:spcPts val="0"/>
                        </a:spcBef>
                        <a:spcAft>
                          <a:spcPts val="0"/>
                        </a:spcAft>
                        <a:buClr>
                          <a:srgbClr val="000000"/>
                        </a:buClr>
                        <a:buFont typeface="+mj-lt"/>
                        <a:buNone/>
                      </a:pPr>
                      <a:r>
                        <a:rPr lang="en-GB" sz="3300"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10.3 Include in the report or appendices the Terms of Reference for the ESIA or ESMP , Questionnaires, list of stakeholders engaged, photographs, Aerial photographs or photos of significant environmental and social spots, as well as the credentials of the report authors and names presented.</a:t>
                      </a:r>
                      <a:endParaRPr lang="en-US" sz="33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45259565"/>
                  </a:ext>
                </a:extLst>
              </a:tr>
            </a:tbl>
          </a:graphicData>
        </a:graphic>
      </p:graphicFrame>
    </p:spTree>
    <p:extLst>
      <p:ext uri="{BB962C8B-B14F-4D97-AF65-F5344CB8AC3E}">
        <p14:creationId xmlns:p14="http://schemas.microsoft.com/office/powerpoint/2010/main" val="22289708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32D4F0-1A64-4578-9025-80AC0C118ECD}"/>
              </a:ext>
            </a:extLst>
          </p:cNvPr>
          <p:cNvSpPr txBox="1">
            <a:spLocks/>
          </p:cNvSpPr>
          <p:nvPr/>
        </p:nvSpPr>
        <p:spPr>
          <a:xfrm>
            <a:off x="1203960" y="3018144"/>
            <a:ext cx="9784080" cy="1508760"/>
          </a:xfrm>
          <a:prstGeom prst="rect">
            <a:avLst/>
          </a:prstGeom>
        </p:spPr>
        <p:txBody>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lgn="ctr"/>
            <a:r>
              <a:rPr lang="en-US" b="1">
                <a:solidFill>
                  <a:schemeClr val="tx1"/>
                </a:solidFill>
                <a:effectLst>
                  <a:outerShdw blurRad="38100" dist="38100" dir="2700000" algn="tl">
                    <a:srgbClr val="000000">
                      <a:alpha val="43137"/>
                    </a:srgbClr>
                  </a:outerShdw>
                </a:effectLst>
              </a:rPr>
              <a:t>ANY QUESTIONS, COMMENTS AND REMARKS?</a:t>
            </a:r>
            <a:endParaRPr lang="en-US"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120370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974A3D-CA33-4E35-A3ED-483AD29AF4BC}"/>
              </a:ext>
            </a:extLst>
          </p:cNvPr>
          <p:cNvSpPr txBox="1">
            <a:spLocks/>
          </p:cNvSpPr>
          <p:nvPr/>
        </p:nvSpPr>
        <p:spPr>
          <a:xfrm>
            <a:off x="1202919" y="3387600"/>
            <a:ext cx="9784080" cy="1508760"/>
          </a:xfrm>
          <a:prstGeom prst="rect">
            <a:avLst/>
          </a:prstGeom>
        </p:spPr>
        <p:txBody>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lgn="ctr"/>
            <a:r>
              <a:rPr lang="en-US" b="1">
                <a:solidFill>
                  <a:schemeClr val="tx1"/>
                </a:solidFill>
                <a:effectLst>
                  <a:outerShdw blurRad="38100" dist="38100" dir="2700000" algn="tl">
                    <a:srgbClr val="000000">
                      <a:alpha val="43137"/>
                    </a:srgbClr>
                  </a:outerShdw>
                </a:effectLst>
              </a:rPr>
              <a:t>THANK YOU FOR YOUR PATIENCE</a:t>
            </a:r>
            <a:endParaRPr lang="en-US"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485016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8C1BB-6320-4678-BC16-340B90D1931D}"/>
              </a:ext>
            </a:extLst>
          </p:cNvPr>
          <p:cNvSpPr>
            <a:spLocks noGrp="1"/>
          </p:cNvSpPr>
          <p:nvPr>
            <p:ph type="title"/>
          </p:nvPr>
        </p:nvSpPr>
        <p:spPr/>
        <p:txBody>
          <a:bodyPr/>
          <a:lstStyle/>
          <a:p>
            <a:pPr algn="ctr"/>
            <a:r>
              <a:rPr lang="en-US" b="1" dirty="0">
                <a:effectLst>
                  <a:outerShdw blurRad="38100" dist="38100" dir="2700000" algn="tl">
                    <a:srgbClr val="000000">
                      <a:alpha val="43137"/>
                    </a:srgbClr>
                  </a:outerShdw>
                </a:effectLst>
              </a:rPr>
              <a:t>TERMS OF REFERENCE [TOR]</a:t>
            </a:r>
          </a:p>
        </p:txBody>
      </p:sp>
      <p:sp>
        <p:nvSpPr>
          <p:cNvPr id="3" name="Content Placeholder 2">
            <a:extLst>
              <a:ext uri="{FF2B5EF4-FFF2-40B4-BE49-F238E27FC236}">
                <a16:creationId xmlns:a16="http://schemas.microsoft.com/office/drawing/2014/main" id="{5EAA384E-0AC7-4DCF-9074-FFE2AD85FAF7}"/>
              </a:ext>
            </a:extLst>
          </p:cNvPr>
          <p:cNvSpPr>
            <a:spLocks noGrp="1"/>
          </p:cNvSpPr>
          <p:nvPr>
            <p:ph idx="1"/>
          </p:nvPr>
        </p:nvSpPr>
        <p:spPr>
          <a:xfrm>
            <a:off x="1202919" y="2011680"/>
            <a:ext cx="10545736" cy="4206240"/>
          </a:xfrm>
        </p:spPr>
        <p:txBody>
          <a:bodyPr>
            <a:noAutofit/>
          </a:bodyPr>
          <a:lstStyle/>
          <a:p>
            <a:r>
              <a:rPr lang="en-US" sz="3000" dirty="0"/>
              <a:t>The Government of </a:t>
            </a:r>
            <a:r>
              <a:rPr lang="en-US" sz="3000" dirty="0" err="1"/>
              <a:t>Samanzoo</a:t>
            </a:r>
            <a:r>
              <a:rPr lang="en-US" sz="3000" dirty="0"/>
              <a:t> desire to undertake a World Bank funding facility to provide Domestic Water Supply through a dam project of River </a:t>
            </a:r>
            <a:r>
              <a:rPr lang="en-US" sz="3000" dirty="0" err="1"/>
              <a:t>Samandoza</a:t>
            </a:r>
            <a:r>
              <a:rPr lang="en-US" sz="3000" dirty="0"/>
              <a:t>.  To access the World Bank financial facility, the country is expected to accompany the request with an appropriately undertaken and written Environmental and Social  Impact and Risk Assessment of the project.</a:t>
            </a:r>
          </a:p>
          <a:p>
            <a:endParaRPr lang="en-US" sz="3000" dirty="0"/>
          </a:p>
          <a:p>
            <a:r>
              <a:rPr lang="en-US" sz="3000" dirty="0"/>
              <a:t>Design an acceptable Terms of Reference for the Environmental and Social Impact and Risk Assessment of the Project</a:t>
            </a:r>
          </a:p>
        </p:txBody>
      </p:sp>
    </p:spTree>
    <p:extLst>
      <p:ext uri="{BB962C8B-B14F-4D97-AF65-F5344CB8AC3E}">
        <p14:creationId xmlns:p14="http://schemas.microsoft.com/office/powerpoint/2010/main" val="521193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35E9F-7E21-48FE-B8F2-5D36DB02C97C}"/>
              </a:ext>
            </a:extLst>
          </p:cNvPr>
          <p:cNvSpPr>
            <a:spLocks noGrp="1"/>
          </p:cNvSpPr>
          <p:nvPr>
            <p:ph type="title"/>
          </p:nvPr>
        </p:nvSpPr>
        <p:spPr/>
        <p:txBody>
          <a:bodyPr/>
          <a:lstStyle/>
          <a:p>
            <a:r>
              <a:rPr lang="en-US" b="1" dirty="0">
                <a:effectLst>
                  <a:outerShdw blurRad="38100" dist="38100" dir="2700000" algn="tl">
                    <a:srgbClr val="000000">
                      <a:alpha val="43137"/>
                    </a:srgbClr>
                  </a:outerShdw>
                </a:effectLst>
              </a:rPr>
              <a:t>Duties of the chosen consultant [Contractor]  - terms of reference</a:t>
            </a:r>
          </a:p>
        </p:txBody>
      </p:sp>
      <p:sp>
        <p:nvSpPr>
          <p:cNvPr id="3" name="Content Placeholder 2">
            <a:extLst>
              <a:ext uri="{FF2B5EF4-FFF2-40B4-BE49-F238E27FC236}">
                <a16:creationId xmlns:a16="http://schemas.microsoft.com/office/drawing/2014/main" id="{7EF8BC4C-28B3-4A54-A3AE-3C113BA62897}"/>
              </a:ext>
            </a:extLst>
          </p:cNvPr>
          <p:cNvSpPr>
            <a:spLocks noGrp="1"/>
          </p:cNvSpPr>
          <p:nvPr>
            <p:ph idx="1"/>
          </p:nvPr>
        </p:nvSpPr>
        <p:spPr>
          <a:xfrm>
            <a:off x="212436" y="1792936"/>
            <a:ext cx="11841019" cy="5065064"/>
          </a:xfrm>
        </p:spPr>
        <p:txBody>
          <a:bodyPr>
            <a:noAutofit/>
          </a:bodyPr>
          <a:lstStyle/>
          <a:p>
            <a:r>
              <a:rPr lang="en-US" sz="1300" b="1" dirty="0">
                <a:effectLst>
                  <a:outerShdw blurRad="38100" dist="38100" dir="2700000" algn="tl">
                    <a:srgbClr val="000000">
                      <a:alpha val="43137"/>
                    </a:srgbClr>
                  </a:outerShdw>
                </a:effectLst>
              </a:rPr>
              <a:t>The Consultant is expected to undertake detailed field and laboratory assessment and produce and ASIA Report that adequately fulfills the required conditions required by the World Bank to qualify for accessing the financial facility attached to supporting the water Supply project by submitting an </a:t>
            </a:r>
            <a:r>
              <a:rPr lang="en-US" sz="1300" b="1" dirty="0" err="1">
                <a:effectLst>
                  <a:outerShdw blurRad="38100" dist="38100" dir="2700000" algn="tl">
                    <a:srgbClr val="000000">
                      <a:alpha val="43137"/>
                    </a:srgbClr>
                  </a:outerShdw>
                </a:effectLst>
              </a:rPr>
              <a:t>ESIA</a:t>
            </a:r>
            <a:r>
              <a:rPr lang="en-US" sz="1300" b="1" dirty="0">
                <a:effectLst>
                  <a:outerShdw blurRad="38100" dist="38100" dir="2700000" algn="tl">
                    <a:srgbClr val="000000">
                      <a:alpha val="43137"/>
                    </a:srgbClr>
                  </a:outerShdw>
                </a:effectLst>
              </a:rPr>
              <a:t> with the following chapters and consisting these details for each of the chapters:</a:t>
            </a:r>
          </a:p>
          <a:p>
            <a:pPr marL="0" indent="0">
              <a:buNone/>
            </a:pPr>
            <a:r>
              <a:rPr lang="en-US" sz="1300" b="1" dirty="0">
                <a:effectLst>
                  <a:outerShdw blurRad="38100" dist="38100" dir="2700000" algn="tl">
                    <a:srgbClr val="000000">
                      <a:alpha val="43137"/>
                    </a:srgbClr>
                  </a:outerShdw>
                </a:effectLst>
              </a:rPr>
              <a:t>1. Methodology:  State categorically the methodology used for the field investigations and the standard methods used for Laboratory studies</a:t>
            </a:r>
          </a:p>
          <a:p>
            <a:pPr marL="118872" marR="0" algn="l" rtl="0" eaLnBrk="1" fontAlgn="t" latinLnBrk="0" hangingPunct="1">
              <a:lnSpc>
                <a:spcPct val="107000"/>
              </a:lnSpc>
              <a:spcBef>
                <a:spcPts val="0"/>
              </a:spcBef>
              <a:spcAft>
                <a:spcPts val="0"/>
              </a:spcAft>
            </a:pPr>
            <a:r>
              <a:rPr lang="en-US" sz="1300" b="1" dirty="0">
                <a:effectLst>
                  <a:outerShdw blurRad="38100" dist="38100" dir="2700000" algn="tl">
                    <a:srgbClr val="000000">
                      <a:alpha val="43137"/>
                    </a:srgbClr>
                  </a:outerShdw>
                </a:effectLst>
              </a:rPr>
              <a:t>Providing the Basic Information of the Project including </a:t>
            </a:r>
            <a:r>
              <a:rPr lang="en-GB" sz="1300" b="1" i="0" u="none" strike="noStrike" kern="1200" dirty="0">
                <a:solidFill>
                  <a:srgbClr val="2C2C2C"/>
                </a:solidFill>
                <a:effectLst>
                  <a:outerShdw blurRad="38100" dist="38100" dir="2700000" algn="tl">
                    <a:srgbClr val="000000">
                      <a:alpha val="43137"/>
                    </a:srgbClr>
                  </a:outerShdw>
                </a:effectLst>
                <a:latin typeface="Corbel" panose="020B0503020204020204" pitchFamily="34" charset="0"/>
              </a:rPr>
              <a:t>Name of the project , Country where the project is to be located, Name of the executing agency /PIU, Name of consulting firm or individual consultants undertaking the </a:t>
            </a:r>
            <a:r>
              <a:rPr lang="en-GB" sz="1300" b="1" i="0" u="none" strike="noStrike" kern="1200" dirty="0" err="1">
                <a:solidFill>
                  <a:srgbClr val="2C2C2C"/>
                </a:solidFill>
                <a:effectLst>
                  <a:outerShdw blurRad="38100" dist="38100" dir="2700000" algn="tl">
                    <a:srgbClr val="000000">
                      <a:alpha val="43137"/>
                    </a:srgbClr>
                  </a:outerShdw>
                </a:effectLst>
                <a:latin typeface="Corbel" panose="020B0503020204020204" pitchFamily="34" charset="0"/>
              </a:rPr>
              <a:t>ESIA</a:t>
            </a:r>
            <a:r>
              <a:rPr lang="en-GB" sz="1300" b="1" i="0" u="none" strike="noStrike" kern="1200" dirty="0">
                <a:solidFill>
                  <a:srgbClr val="2C2C2C"/>
                </a:solidFill>
                <a:effectLst>
                  <a:outerShdw blurRad="38100" dist="38100" dir="2700000" algn="tl">
                    <a:srgbClr val="000000">
                      <a:alpha val="43137"/>
                    </a:srgbClr>
                  </a:outerShdw>
                </a:effectLst>
                <a:latin typeface="Corbel" panose="020B0503020204020204" pitchFamily="34" charset="0"/>
              </a:rPr>
              <a:t> or </a:t>
            </a:r>
            <a:r>
              <a:rPr lang="en-GB" sz="1300" b="1" i="0" u="none" strike="noStrike" kern="1200" dirty="0" err="1">
                <a:solidFill>
                  <a:srgbClr val="2C2C2C"/>
                </a:solidFill>
                <a:effectLst>
                  <a:outerShdw blurRad="38100" dist="38100" dir="2700000" algn="tl">
                    <a:srgbClr val="000000">
                      <a:alpha val="43137"/>
                    </a:srgbClr>
                  </a:outerShdw>
                </a:effectLst>
                <a:latin typeface="Corbel" panose="020B0503020204020204" pitchFamily="34" charset="0"/>
              </a:rPr>
              <a:t>ESMP</a:t>
            </a:r>
            <a:r>
              <a:rPr lang="en-GB" sz="1300" b="1" i="0" u="none" strike="noStrike" kern="1200" dirty="0">
                <a:solidFill>
                  <a:srgbClr val="2C2C2C"/>
                </a:solidFill>
                <a:effectLst>
                  <a:outerShdw blurRad="38100" dist="38100" dir="2700000" algn="tl">
                    <a:srgbClr val="000000">
                      <a:alpha val="43137"/>
                    </a:srgbClr>
                  </a:outerShdw>
                </a:effectLst>
                <a:latin typeface="Corbel" panose="020B0503020204020204" pitchFamily="34" charset="0"/>
              </a:rPr>
              <a:t> report, Date of the start of the preparation of the </a:t>
            </a:r>
            <a:r>
              <a:rPr lang="en-GB" sz="1300" b="1" i="0" u="none" strike="noStrike" kern="1200" dirty="0" err="1">
                <a:solidFill>
                  <a:srgbClr val="2C2C2C"/>
                </a:solidFill>
                <a:effectLst>
                  <a:outerShdw blurRad="38100" dist="38100" dir="2700000" algn="tl">
                    <a:srgbClr val="000000">
                      <a:alpha val="43137"/>
                    </a:srgbClr>
                  </a:outerShdw>
                </a:effectLst>
                <a:latin typeface="Corbel" panose="020B0503020204020204" pitchFamily="34" charset="0"/>
              </a:rPr>
              <a:t>ESIA</a:t>
            </a:r>
            <a:r>
              <a:rPr lang="en-GB" sz="1300" b="1" i="0" u="none" strike="noStrike" kern="1200" dirty="0">
                <a:solidFill>
                  <a:srgbClr val="2C2C2C"/>
                </a:solidFill>
                <a:effectLst>
                  <a:outerShdw blurRad="38100" dist="38100" dir="2700000" algn="tl">
                    <a:srgbClr val="000000">
                      <a:alpha val="43137"/>
                    </a:srgbClr>
                  </a:outerShdw>
                </a:effectLst>
                <a:latin typeface="Corbel" panose="020B0503020204020204" pitchFamily="34" charset="0"/>
              </a:rPr>
              <a:t> or </a:t>
            </a:r>
            <a:r>
              <a:rPr lang="en-GB" sz="1300" b="1" i="0" u="none" strike="noStrike" kern="1200" dirty="0" err="1">
                <a:solidFill>
                  <a:srgbClr val="2C2C2C"/>
                </a:solidFill>
                <a:effectLst>
                  <a:outerShdw blurRad="38100" dist="38100" dir="2700000" algn="tl">
                    <a:srgbClr val="000000">
                      <a:alpha val="43137"/>
                    </a:srgbClr>
                  </a:outerShdw>
                </a:effectLst>
                <a:latin typeface="Corbel" panose="020B0503020204020204" pitchFamily="34" charset="0"/>
              </a:rPr>
              <a:t>ESMP</a:t>
            </a:r>
            <a:r>
              <a:rPr lang="en-GB" sz="1300" b="1" i="0" u="none" strike="noStrike" kern="1200" dirty="0">
                <a:solidFill>
                  <a:srgbClr val="2C2C2C"/>
                </a:solidFill>
                <a:effectLst>
                  <a:outerShdw blurRad="38100" dist="38100" dir="2700000" algn="tl">
                    <a:srgbClr val="000000">
                      <a:alpha val="43137"/>
                    </a:srgbClr>
                  </a:outerShdw>
                </a:effectLst>
                <a:latin typeface="Corbel" panose="020B0503020204020204" pitchFamily="34" charset="0"/>
              </a:rPr>
              <a:t> report , Date that the </a:t>
            </a:r>
            <a:r>
              <a:rPr lang="en-GB" sz="1300" b="1" i="0" u="none" strike="noStrike" kern="1200" dirty="0" err="1">
                <a:solidFill>
                  <a:srgbClr val="2C2C2C"/>
                </a:solidFill>
                <a:effectLst>
                  <a:outerShdw blurRad="38100" dist="38100" dir="2700000" algn="tl">
                    <a:srgbClr val="000000">
                      <a:alpha val="43137"/>
                    </a:srgbClr>
                  </a:outerShdw>
                </a:effectLst>
                <a:latin typeface="Corbel" panose="020B0503020204020204" pitchFamily="34" charset="0"/>
              </a:rPr>
              <a:t>ESIA</a:t>
            </a:r>
            <a:r>
              <a:rPr lang="en-GB" sz="1300" b="1" i="0" u="none" strike="noStrike" kern="1200" dirty="0">
                <a:solidFill>
                  <a:srgbClr val="2C2C2C"/>
                </a:solidFill>
                <a:effectLst>
                  <a:outerShdw blurRad="38100" dist="38100" dir="2700000" algn="tl">
                    <a:srgbClr val="000000">
                      <a:alpha val="43137"/>
                    </a:srgbClr>
                  </a:outerShdw>
                </a:effectLst>
                <a:latin typeface="Corbel" panose="020B0503020204020204" pitchFamily="34" charset="0"/>
              </a:rPr>
              <a:t> or </a:t>
            </a:r>
            <a:r>
              <a:rPr lang="en-GB" sz="1300" b="1" i="0" u="none" strike="noStrike" kern="1200" dirty="0" err="1">
                <a:solidFill>
                  <a:srgbClr val="2C2C2C"/>
                </a:solidFill>
                <a:effectLst>
                  <a:outerShdw blurRad="38100" dist="38100" dir="2700000" algn="tl">
                    <a:srgbClr val="000000">
                      <a:alpha val="43137"/>
                    </a:srgbClr>
                  </a:outerShdw>
                </a:effectLst>
                <a:latin typeface="Corbel" panose="020B0503020204020204" pitchFamily="34" charset="0"/>
              </a:rPr>
              <a:t>ESMP</a:t>
            </a:r>
            <a:r>
              <a:rPr lang="en-GB" sz="1300" b="1" i="0" u="none" strike="noStrike" kern="1200" dirty="0">
                <a:solidFill>
                  <a:srgbClr val="2C2C2C"/>
                </a:solidFill>
                <a:effectLst>
                  <a:outerShdw blurRad="38100" dist="38100" dir="2700000" algn="tl">
                    <a:srgbClr val="000000">
                      <a:alpha val="43137"/>
                    </a:srgbClr>
                  </a:outerShdw>
                </a:effectLst>
                <a:latin typeface="Corbel" panose="020B0503020204020204" pitchFamily="34" charset="0"/>
              </a:rPr>
              <a:t> report was completed.</a:t>
            </a:r>
          </a:p>
          <a:p>
            <a:pPr marL="118872" marR="0" algn="l" rtl="0" eaLnBrk="1" fontAlgn="t" latinLnBrk="0" hangingPunct="1">
              <a:lnSpc>
                <a:spcPct val="107000"/>
              </a:lnSpc>
              <a:spcBef>
                <a:spcPts val="0"/>
              </a:spcBef>
              <a:spcAft>
                <a:spcPts val="0"/>
              </a:spcAft>
            </a:pPr>
            <a:endParaRPr lang="en-GB" sz="1300" b="1" dirty="0">
              <a:solidFill>
                <a:srgbClr val="2C2C2C"/>
              </a:solidFill>
              <a:effectLst>
                <a:outerShdw blurRad="38100" dist="38100" dir="2700000" algn="tl">
                  <a:srgbClr val="000000">
                    <a:alpha val="43137"/>
                  </a:srgbClr>
                </a:outerShdw>
              </a:effectLst>
              <a:latin typeface="Corbel" panose="020B0503020204020204" pitchFamily="34" charset="0"/>
            </a:endParaRPr>
          </a:p>
          <a:p>
            <a:pPr marL="347472" marR="0" indent="-347472" algn="l" rtl="0" eaLnBrk="1" fontAlgn="t" latinLnBrk="0" hangingPunct="1">
              <a:lnSpc>
                <a:spcPts val="1100"/>
              </a:lnSpc>
              <a:spcBef>
                <a:spcPts val="0"/>
              </a:spcBef>
              <a:spcAft>
                <a:spcPts val="0"/>
              </a:spcAft>
              <a:buClrTx/>
              <a:buSzPts val="1000"/>
              <a:buFont typeface="+mj-lt"/>
              <a:buAutoNum type="arabicPeriod"/>
              <a:tabLst>
                <a:tab pos="457200" algn="l"/>
              </a:tabLst>
            </a:pPr>
            <a:r>
              <a:rPr lang="en-ZA" sz="1300" b="1" i="0" u="none" strike="noStrike" kern="1200" spc="-25" dirty="0">
                <a:solidFill>
                  <a:srgbClr val="FFFFFF"/>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Ensure the </a:t>
            </a:r>
            <a:r>
              <a:rPr lang="en-ZA" sz="1300" b="1" i="0" u="none" strike="noStrike" kern="1200" spc="-25" dirty="0" err="1">
                <a:solidFill>
                  <a:srgbClr val="FFFFFF"/>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ESIA</a:t>
            </a:r>
            <a:r>
              <a:rPr lang="en-ZA" sz="1300" b="1" i="0" u="none" strike="noStrike" kern="1200" spc="-25" dirty="0">
                <a:solidFill>
                  <a:srgbClr val="FFFFFF"/>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or </a:t>
            </a:r>
            <a:r>
              <a:rPr lang="en-ZA" sz="1300" b="1" i="0" u="none" strike="noStrike" kern="1200" spc="-25" dirty="0" err="1">
                <a:solidFill>
                  <a:srgbClr val="FFFFFF"/>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ESMP</a:t>
            </a:r>
            <a:r>
              <a:rPr lang="en-ZA" sz="1300" b="1" i="0" u="none" strike="noStrike" kern="1200" spc="-25" dirty="0">
                <a:solidFill>
                  <a:srgbClr val="FFFFFF"/>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report comply with the Terms of Reference for the Assignment</a:t>
            </a:r>
            <a:endParaRPr lang="en-US" sz="1300" b="1" i="0" u="none" strike="noStrike" dirty="0">
              <a:effectLst>
                <a:outerShdw blurRad="38100" dist="38100" dir="2700000" algn="tl">
                  <a:srgbClr val="000000">
                    <a:alpha val="43137"/>
                  </a:srgbClr>
                </a:outerShdw>
              </a:effectLst>
              <a:latin typeface="Arial" panose="020B0604020202020204" pitchFamily="34" charset="0"/>
            </a:endParaRPr>
          </a:p>
          <a:p>
            <a:pPr marL="0" marR="0" indent="0" algn="l" rtl="0" eaLnBrk="1" fontAlgn="t" latinLnBrk="0" hangingPunct="1">
              <a:lnSpc>
                <a:spcPct val="107000"/>
              </a:lnSpc>
              <a:spcBef>
                <a:spcPts val="0"/>
              </a:spcBef>
              <a:spcAft>
                <a:spcPts val="0"/>
              </a:spcAft>
              <a:buNone/>
              <a:tabLst>
                <a:tab pos="457200" algn="l"/>
              </a:tabLst>
            </a:pPr>
            <a:r>
              <a:rPr lang="en-GB" sz="1300" b="1" i="0" u="none" strike="noStrike" kern="1200" dirty="0">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Ensure the </a:t>
            </a:r>
            <a:r>
              <a:rPr lang="en-GB" sz="1300" b="1" i="0" u="none" strike="noStrike" kern="1200" dirty="0" err="1">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ESIA</a:t>
            </a:r>
            <a:r>
              <a:rPr lang="en-GB" sz="1300" b="1" i="0" u="none" strike="noStrike" kern="1200" dirty="0">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report complies with the Environment and Social Standard (</a:t>
            </a:r>
            <a:r>
              <a:rPr lang="en-GB" sz="1300" b="1" i="0" u="none" strike="noStrike" kern="1200" dirty="0" err="1">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ESS</a:t>
            </a:r>
            <a:r>
              <a:rPr lang="en-GB" sz="1300" b="1" i="0" u="none" strike="noStrike" kern="1200" dirty="0">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of the Environment and Social Framework (ESF) </a:t>
            </a:r>
            <a:endParaRPr lang="en-US" sz="1300" b="1" i="0" u="none" strike="noStrike" dirty="0">
              <a:effectLst>
                <a:outerShdw blurRad="38100" dist="38100" dir="2700000" algn="tl">
                  <a:srgbClr val="000000">
                    <a:alpha val="43137"/>
                  </a:srgbClr>
                </a:outerShdw>
              </a:effectLst>
              <a:latin typeface="Arial" panose="020B0604020202020204" pitchFamily="34" charset="0"/>
            </a:endParaRPr>
          </a:p>
          <a:p>
            <a:pPr marL="0" marR="0" algn="l" rtl="0" eaLnBrk="1" fontAlgn="t" latinLnBrk="0" hangingPunct="1">
              <a:lnSpc>
                <a:spcPct val="107000"/>
              </a:lnSpc>
              <a:spcBef>
                <a:spcPts val="0"/>
              </a:spcBef>
              <a:spcAft>
                <a:spcPts val="0"/>
              </a:spcAft>
            </a:pPr>
            <a:r>
              <a:rPr lang="en-GB" sz="1300" b="1" i="0" u="none" strike="noStrike" kern="1200" dirty="0">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1.2.1 </a:t>
            </a:r>
            <a:r>
              <a:rPr lang="en-US" sz="1300" b="1" i="0" u="none" strike="noStrike" kern="1200" dirty="0">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300" b="1" i="0" u="none" strike="noStrike" kern="1200" dirty="0" err="1">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ESS</a:t>
            </a:r>
            <a:r>
              <a:rPr lang="en-US" sz="1300" b="1" i="0" u="none" strike="noStrike" kern="1200" dirty="0">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1: Assessment and Management of Environmental and Social Risks and Impacts;  Use Criteria for assessing risks and impacts, Use of the mitigation hierarchy, development of environment and social commitment plan assessment and management of Social Risks and Impacts</a:t>
            </a:r>
          </a:p>
          <a:p>
            <a:pPr marL="0" marR="0" algn="l" rtl="0" eaLnBrk="1" fontAlgn="t" latinLnBrk="0" hangingPunct="1">
              <a:lnSpc>
                <a:spcPct val="107000"/>
              </a:lnSpc>
              <a:spcBef>
                <a:spcPts val="0"/>
              </a:spcBef>
              <a:spcAft>
                <a:spcPts val="0"/>
              </a:spcAft>
            </a:pPr>
            <a:endParaRPr lang="en-US" sz="1300" b="1" i="0" u="none" strike="noStrike" dirty="0">
              <a:effectLst>
                <a:outerShdw blurRad="38100" dist="38100" dir="2700000" algn="tl">
                  <a:srgbClr val="000000">
                    <a:alpha val="43137"/>
                  </a:srgbClr>
                </a:outerShdw>
              </a:effectLst>
              <a:latin typeface="Arial" panose="020B0604020202020204" pitchFamily="34" charset="0"/>
            </a:endParaRPr>
          </a:p>
          <a:p>
            <a:pPr marL="0" marR="0" algn="l" rtl="0" eaLnBrk="1" fontAlgn="t" latinLnBrk="0" hangingPunct="1">
              <a:lnSpc>
                <a:spcPct val="107000"/>
              </a:lnSpc>
              <a:spcBef>
                <a:spcPts val="0"/>
              </a:spcBef>
              <a:spcAft>
                <a:spcPts val="0"/>
              </a:spcAft>
            </a:pPr>
            <a:r>
              <a:rPr lang="en-GB" sz="1300" b="1" i="0" u="none" strike="noStrike" kern="1200" dirty="0">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1.2.2 </a:t>
            </a:r>
            <a:r>
              <a:rPr lang="en-US" sz="1300" b="1" i="0" u="none" strike="noStrike" kern="1200" dirty="0" err="1">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ESS</a:t>
            </a:r>
            <a:r>
              <a:rPr lang="en-US" sz="1300" b="1" i="0" u="none" strike="noStrike" kern="1200" dirty="0">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2: Labor and Working Conditions: </a:t>
            </a:r>
            <a:r>
              <a:rPr lang="en-US" sz="1300" b="1" dirty="0">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Review and Understand  </a:t>
            </a:r>
            <a:r>
              <a:rPr lang="en-US" sz="1300" b="1" i="0" u="none" strike="noStrike" kern="1200" dirty="0">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clearly the terms and conditions of employment, non discrimination and equal opportunity, grievance mechanism, occupation health and safety requirements</a:t>
            </a:r>
          </a:p>
          <a:p>
            <a:pPr marL="0" marR="0" indent="0" algn="l" rtl="0" eaLnBrk="1" fontAlgn="t" latinLnBrk="0" hangingPunct="1">
              <a:lnSpc>
                <a:spcPct val="107000"/>
              </a:lnSpc>
              <a:spcBef>
                <a:spcPts val="0"/>
              </a:spcBef>
              <a:spcAft>
                <a:spcPts val="0"/>
              </a:spcAft>
              <a:buNone/>
            </a:pPr>
            <a:r>
              <a:rPr lang="en-US" sz="1300" b="1" i="0" u="none" strike="noStrike" kern="1200" dirty="0">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300" b="1" i="0" u="none" strike="noStrike" dirty="0">
              <a:effectLst>
                <a:outerShdw blurRad="38100" dist="38100" dir="2700000" algn="tl">
                  <a:srgbClr val="000000">
                    <a:alpha val="43137"/>
                  </a:srgbClr>
                </a:outerShdw>
              </a:effectLst>
              <a:latin typeface="Arial" panose="020B0604020202020204" pitchFamily="34" charset="0"/>
            </a:endParaRPr>
          </a:p>
          <a:p>
            <a:pPr marL="0" marR="0" algn="l" rtl="0" eaLnBrk="1" fontAlgn="t" latinLnBrk="0" hangingPunct="1">
              <a:lnSpc>
                <a:spcPct val="107000"/>
              </a:lnSpc>
              <a:spcBef>
                <a:spcPts val="0"/>
              </a:spcBef>
              <a:spcAft>
                <a:spcPts val="0"/>
              </a:spcAft>
            </a:pPr>
            <a:r>
              <a:rPr lang="en-GB" sz="1300" b="1" i="0" u="none" strike="noStrike" kern="1200" dirty="0">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1.2.3 </a:t>
            </a:r>
            <a:r>
              <a:rPr lang="en-US" sz="1300" b="1" i="0" u="none" strike="noStrike" kern="1200" dirty="0" err="1">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ESS</a:t>
            </a:r>
            <a:r>
              <a:rPr lang="en-US" sz="1300" b="1" i="0" u="none" strike="noStrike" kern="1200" dirty="0">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3: Resource Efficiency and Pollution Prevention and Management. Undertake and Assessment of Resource efficiency of water, energy, raw materials, management of air  pollution, hazardous and non hazardous waste, preparation of integrated pest management plan (if appropriate) in the Resource Efficiency and Pollution Prevention and management</a:t>
            </a:r>
          </a:p>
          <a:p>
            <a:pPr marL="0" marR="0" algn="l" rtl="0" eaLnBrk="1" fontAlgn="t" latinLnBrk="0" hangingPunct="1">
              <a:lnSpc>
                <a:spcPct val="107000"/>
              </a:lnSpc>
              <a:spcBef>
                <a:spcPts val="0"/>
              </a:spcBef>
              <a:spcAft>
                <a:spcPts val="0"/>
              </a:spcAft>
            </a:pPr>
            <a:endParaRPr lang="en-US" sz="1300" b="1" i="0" u="none" strike="noStrike" dirty="0">
              <a:effectLst>
                <a:outerShdw blurRad="38100" dist="38100" dir="2700000" algn="tl">
                  <a:srgbClr val="000000">
                    <a:alpha val="43137"/>
                  </a:srgbClr>
                </a:outerShdw>
              </a:effectLst>
              <a:latin typeface="Arial" panose="020B0604020202020204" pitchFamily="34" charset="0"/>
            </a:endParaRPr>
          </a:p>
          <a:p>
            <a:pPr marL="0" marR="0" algn="l" rtl="0" eaLnBrk="1" fontAlgn="t" latinLnBrk="0" hangingPunct="1">
              <a:lnSpc>
                <a:spcPct val="107000"/>
              </a:lnSpc>
              <a:spcBef>
                <a:spcPts val="0"/>
              </a:spcBef>
              <a:spcAft>
                <a:spcPts val="0"/>
              </a:spcAft>
            </a:pPr>
            <a:r>
              <a:rPr lang="en-US" sz="1300" b="1" i="0" u="none" strike="noStrike" kern="1200" dirty="0">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1.2.4: </a:t>
            </a:r>
            <a:r>
              <a:rPr lang="en-US" sz="1300" b="1" i="0" u="none" strike="noStrike" kern="1200" dirty="0" err="1">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ESS</a:t>
            </a:r>
            <a:r>
              <a:rPr lang="en-US" sz="1300" b="1" i="0" u="none" strike="noStrike" kern="1200" dirty="0">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4: Community Health and Safety. </a:t>
            </a:r>
            <a:r>
              <a:rPr lang="en-US" sz="1300" b="1" dirty="0">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Evaluate the</a:t>
            </a:r>
            <a:r>
              <a:rPr lang="en-US" sz="1300" b="1" i="0" u="none" strike="noStrike" kern="1200" dirty="0">
                <a:solidFill>
                  <a:srgbClr val="2C2C2C"/>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Safety of infrastructure, services, traffic and road  and hazardous materials;  ecosystem services;, emergency response and preparedness  security of personnel, safety of dams ( if appropriate) for Community Health and Safety Assessment.</a:t>
            </a:r>
            <a:endParaRPr lang="en-US" sz="1300" b="1" i="0" u="none" strike="noStrike" dirty="0">
              <a:effectLst>
                <a:outerShdw blurRad="38100" dist="38100" dir="2700000" algn="tl">
                  <a:srgbClr val="000000">
                    <a:alpha val="43137"/>
                  </a:srgbClr>
                </a:outerShdw>
              </a:effectLst>
              <a:latin typeface="Arial" panose="020B0604020202020204" pitchFamily="34" charset="0"/>
            </a:endParaRPr>
          </a:p>
          <a:p>
            <a:pPr marL="118872" marR="0" algn="l" rtl="0" eaLnBrk="1" fontAlgn="t" latinLnBrk="0" hangingPunct="1">
              <a:lnSpc>
                <a:spcPct val="107000"/>
              </a:lnSpc>
              <a:spcBef>
                <a:spcPts val="0"/>
              </a:spcBef>
              <a:spcAft>
                <a:spcPts val="0"/>
              </a:spcAft>
            </a:pPr>
            <a:endParaRPr lang="en-GB" sz="1300" b="1" dirty="0">
              <a:solidFill>
                <a:srgbClr val="2C2C2C"/>
              </a:solidFill>
              <a:effectLst>
                <a:outerShdw blurRad="38100" dist="38100" dir="2700000" algn="tl">
                  <a:srgbClr val="000000">
                    <a:alpha val="43137"/>
                  </a:srgbClr>
                </a:outerShdw>
              </a:effectLst>
              <a:latin typeface="Corbel" panose="020B0503020204020204" pitchFamily="34" charset="0"/>
            </a:endParaRPr>
          </a:p>
          <a:p>
            <a:pPr marL="118872" marR="0" algn="l" rtl="0" eaLnBrk="1" fontAlgn="t" latinLnBrk="0" hangingPunct="1">
              <a:lnSpc>
                <a:spcPct val="107000"/>
              </a:lnSpc>
              <a:spcBef>
                <a:spcPts val="0"/>
              </a:spcBef>
              <a:spcAft>
                <a:spcPts val="0"/>
              </a:spcAft>
            </a:pPr>
            <a:endParaRPr lang="en-US" sz="1300" b="1" i="0" u="none" strike="noStrike" dirty="0">
              <a:effectLst>
                <a:outerShdw blurRad="38100" dist="38100" dir="2700000" algn="tl">
                  <a:srgbClr val="000000">
                    <a:alpha val="43137"/>
                  </a:srgbClr>
                </a:outerShdw>
              </a:effectLst>
              <a:latin typeface="Arial" panose="020B0604020202020204" pitchFamily="34" charset="0"/>
            </a:endParaRPr>
          </a:p>
          <a:p>
            <a:endParaRPr lang="en-US" sz="13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0803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9238A9AA-AE42-45BB-9719-60BCA65D5800}"/>
              </a:ext>
            </a:extLst>
          </p:cNvPr>
          <p:cNvGraphicFramePr>
            <a:graphicFrameLocks noGrp="1"/>
          </p:cNvGraphicFramePr>
          <p:nvPr>
            <p:extLst>
              <p:ext uri="{D42A27DB-BD31-4B8C-83A1-F6EECF244321}">
                <p14:modId xmlns:p14="http://schemas.microsoft.com/office/powerpoint/2010/main" val="1048817879"/>
              </p:ext>
            </p:extLst>
          </p:nvPr>
        </p:nvGraphicFramePr>
        <p:xfrm>
          <a:off x="0" y="665018"/>
          <a:ext cx="12192000" cy="6192983"/>
        </p:xfrm>
        <a:graphic>
          <a:graphicData uri="http://schemas.openxmlformats.org/drawingml/2006/table">
            <a:tbl>
              <a:tblPr firstRow="1" bandRow="1">
                <a:tableStyleId>{5C22544A-7EE6-4342-B048-85BDC9FD1C3A}</a:tableStyleId>
              </a:tblPr>
              <a:tblGrid>
                <a:gridCol w="12192000">
                  <a:extLst>
                    <a:ext uri="{9D8B030D-6E8A-4147-A177-3AD203B41FA5}">
                      <a16:colId xmlns:a16="http://schemas.microsoft.com/office/drawing/2014/main" val="4105341038"/>
                    </a:ext>
                  </a:extLst>
                </a:gridCol>
              </a:tblGrid>
              <a:tr h="1108370">
                <a:tc>
                  <a:txBody>
                    <a:bodyPr/>
                    <a:lstStyle/>
                    <a:p>
                      <a:pPr marL="0" marR="0" lvl="2" indent="0">
                        <a:lnSpc>
                          <a:spcPct val="107000"/>
                        </a:lnSpc>
                        <a:spcBef>
                          <a:spcPts val="0"/>
                        </a:spcBef>
                        <a:spcAft>
                          <a:spcPts val="0"/>
                        </a:spcAft>
                        <a:buFont typeface="+mj-lt"/>
                        <a:buNone/>
                      </a:pPr>
                      <a:r>
                        <a:rPr lang="en-US" sz="1800" b="1" dirty="0">
                          <a:solidFill>
                            <a:schemeClr val="bg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1.2.5 ESS5 Land Acquisition, Restrictions on Land Use and Involuntary Resettlement. Assess the Project </a:t>
                      </a:r>
                      <a:r>
                        <a:rPr lang="en-US" sz="1800" b="1" dirty="0" err="1">
                          <a:solidFill>
                            <a:schemeClr val="bg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Lande</a:t>
                      </a:r>
                      <a:r>
                        <a:rPr lang="en-US" sz="1800" b="1" dirty="0">
                          <a:solidFill>
                            <a:schemeClr val="bg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requirement and acquisition and estimate if any displacement, any Resettlement, and Determine the Resettlement Action Plan (RAP) or abbreviated RAP including grievance mechanism , process framework ( if appropriate) </a:t>
                      </a:r>
                    </a:p>
                  </a:txBody>
                  <a:tcPr marL="68580" marR="68580" marT="0" marB="0"/>
                </a:tc>
                <a:extLst>
                  <a:ext uri="{0D108BD9-81ED-4DB2-BD59-A6C34878D82A}">
                    <a16:rowId xmlns:a16="http://schemas.microsoft.com/office/drawing/2014/main" val="3755340091"/>
                  </a:ext>
                </a:extLst>
              </a:tr>
              <a:tr h="1010855">
                <a:tc>
                  <a:txBody>
                    <a:bodyPr/>
                    <a:lstStyle/>
                    <a:p>
                      <a:pPr marL="0" marR="0">
                        <a:lnSpc>
                          <a:spcPct val="107000"/>
                        </a:lnSpc>
                        <a:spcBef>
                          <a:spcPts val="0"/>
                        </a:spcBef>
                        <a:spcAft>
                          <a:spcPts val="0"/>
                        </a:spcAft>
                      </a:pPr>
                      <a:r>
                        <a:rPr lang="en-GB"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1.2.6  ESS6 </a:t>
                      </a:r>
                      <a:r>
                        <a:rPr lang="en-US"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Biodiversity Conservation and Sustainable Management of Living Natural Resources. Undertake ecosystem management plan, sustainable management of living conditions to assess Biodiversity status, Conservation and Management </a:t>
                      </a:r>
                    </a:p>
                  </a:txBody>
                  <a:tcPr marL="68580" marR="68580" marT="0" marB="0"/>
                </a:tc>
                <a:extLst>
                  <a:ext uri="{0D108BD9-81ED-4DB2-BD59-A6C34878D82A}">
                    <a16:rowId xmlns:a16="http://schemas.microsoft.com/office/drawing/2014/main" val="3392695388"/>
                  </a:ext>
                </a:extLst>
              </a:tr>
              <a:tr h="735538">
                <a:tc>
                  <a:txBody>
                    <a:bodyPr/>
                    <a:lstStyle/>
                    <a:p>
                      <a:pPr marL="0" marR="0">
                        <a:lnSpc>
                          <a:spcPct val="107000"/>
                        </a:lnSpc>
                        <a:spcBef>
                          <a:spcPts val="0"/>
                        </a:spcBef>
                        <a:spcAft>
                          <a:spcPts val="0"/>
                        </a:spcAft>
                      </a:pPr>
                      <a:r>
                        <a:rPr lang="en-US"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1.2.7 ESS 7 Indigenous Peoples/Sub-Saharan African Historically Underserved Traditional Local Community: Identify if any </a:t>
                      </a:r>
                      <a:r>
                        <a:rPr lang="en-US" sz="1800" b="1" dirty="0" err="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any</a:t>
                      </a:r>
                      <a:r>
                        <a:rPr lang="en-US"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err="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Indegenous</a:t>
                      </a:r>
                      <a:r>
                        <a:rPr lang="en-US"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people likely to benefit or affected by the project and obtain their Free, prior and informed consent; </a:t>
                      </a:r>
                    </a:p>
                  </a:txBody>
                  <a:tcPr marL="68580" marR="68580" marT="0" marB="0"/>
                </a:tc>
                <a:extLst>
                  <a:ext uri="{0D108BD9-81ED-4DB2-BD59-A6C34878D82A}">
                    <a16:rowId xmlns:a16="http://schemas.microsoft.com/office/drawing/2014/main" val="3152713181"/>
                  </a:ext>
                </a:extLst>
              </a:tr>
              <a:tr h="732144">
                <a:tc>
                  <a:txBody>
                    <a:bodyPr/>
                    <a:lstStyle/>
                    <a:p>
                      <a:pPr marL="0" marR="0">
                        <a:lnSpc>
                          <a:spcPct val="107000"/>
                        </a:lnSpc>
                        <a:spcBef>
                          <a:spcPts val="0"/>
                        </a:spcBef>
                        <a:spcAft>
                          <a:spcPts val="0"/>
                        </a:spcAft>
                      </a:pPr>
                      <a:r>
                        <a:rPr lang="en-US"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1.2.8 ESS 8 Cultural Heritage; Establish and Document all Chance Find Procedures, of all legally protected cultural  heritage plan </a:t>
                      </a:r>
                    </a:p>
                  </a:txBody>
                  <a:tcPr marL="68580" marR="68580" marT="0" marB="0"/>
                </a:tc>
                <a:extLst>
                  <a:ext uri="{0D108BD9-81ED-4DB2-BD59-A6C34878D82A}">
                    <a16:rowId xmlns:a16="http://schemas.microsoft.com/office/drawing/2014/main" val="1793231132"/>
                  </a:ext>
                </a:extLst>
              </a:tr>
              <a:tr h="748422">
                <a:tc>
                  <a:txBody>
                    <a:bodyPr/>
                    <a:lstStyle/>
                    <a:p>
                      <a:pPr marL="0" marR="0">
                        <a:lnSpc>
                          <a:spcPct val="107000"/>
                        </a:lnSpc>
                        <a:spcBef>
                          <a:spcPts val="0"/>
                        </a:spcBef>
                        <a:spcAft>
                          <a:spcPts val="0"/>
                        </a:spcAft>
                      </a:pPr>
                      <a:r>
                        <a:rPr lang="en-GB"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1.2.9 </a:t>
                      </a:r>
                      <a:r>
                        <a:rPr lang="en-US"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ESS 9: Financial Intermediaries. Establish Environment and Social Management Systems (ESMS), stakeholders engagements undertaken </a:t>
                      </a:r>
                      <a:r>
                        <a:rPr lang="en-US" sz="1800" b="1" dirty="0" err="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durng</a:t>
                      </a:r>
                      <a:r>
                        <a:rPr lang="en-US"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the field investigations</a:t>
                      </a:r>
                    </a:p>
                  </a:txBody>
                  <a:tcPr marL="68580" marR="68580" marT="0" marB="0"/>
                </a:tc>
                <a:extLst>
                  <a:ext uri="{0D108BD9-81ED-4DB2-BD59-A6C34878D82A}">
                    <a16:rowId xmlns:a16="http://schemas.microsoft.com/office/drawing/2014/main" val="2081949897"/>
                  </a:ext>
                </a:extLst>
              </a:tr>
              <a:tr h="947386">
                <a:tc>
                  <a:txBody>
                    <a:bodyPr/>
                    <a:lstStyle/>
                    <a:p>
                      <a:pPr marL="0" marR="0" lvl="2" indent="0">
                        <a:lnSpc>
                          <a:spcPct val="107000"/>
                        </a:lnSpc>
                        <a:spcBef>
                          <a:spcPts val="0"/>
                        </a:spcBef>
                        <a:spcAft>
                          <a:spcPts val="0"/>
                        </a:spcAft>
                        <a:buFont typeface="+mj-lt"/>
                        <a:buAutoNum type="arabicPeriod" startAt="10"/>
                      </a:pPr>
                      <a:r>
                        <a:rPr lang="en-US"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ESS 10: Stakeholder Engagement and Information Disclosure. Establish and register all Stakeholder Engagement Plans,  meaningful consultation and information disclosure, Grievance Mechanism </a:t>
                      </a:r>
                    </a:p>
                  </a:txBody>
                  <a:tcPr marL="68580" marR="68580" marT="0" marB="0"/>
                </a:tc>
                <a:extLst>
                  <a:ext uri="{0D108BD9-81ED-4DB2-BD59-A6C34878D82A}">
                    <a16:rowId xmlns:a16="http://schemas.microsoft.com/office/drawing/2014/main" val="3386765883"/>
                  </a:ext>
                </a:extLst>
              </a:tr>
              <a:tr h="475181">
                <a:tc>
                  <a:txBody>
                    <a:bodyPr/>
                    <a:lstStyle/>
                    <a:p>
                      <a:pPr marL="0" marR="0" lvl="0" indent="0">
                        <a:lnSpc>
                          <a:spcPct val="107000"/>
                        </a:lnSpc>
                        <a:spcBef>
                          <a:spcPts val="0"/>
                        </a:spcBef>
                        <a:spcAft>
                          <a:spcPts val="0"/>
                        </a:spcAft>
                        <a:buSzPts val="1000"/>
                        <a:buFont typeface="+mj-lt"/>
                        <a:buNone/>
                        <a:tabLst>
                          <a:tab pos="457200" algn="l"/>
                        </a:tabLst>
                      </a:pPr>
                      <a:r>
                        <a:rPr lang="en-GB"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1.3 Include the justification for triggering the ESSs and their compliance requirements </a:t>
                      </a:r>
                      <a:endParaRPr lang="en-US"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p>
                      <a:pPr marL="457200" marR="0">
                        <a:lnSpc>
                          <a:spcPts val="1100"/>
                        </a:lnSpc>
                        <a:spcBef>
                          <a:spcPts val="0"/>
                        </a:spcBef>
                        <a:spcAft>
                          <a:spcPts val="0"/>
                        </a:spcAft>
                      </a:pPr>
                      <a:r>
                        <a:rPr lang="en-ZA" sz="1800" b="1" spc="-25"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b="1" spc="-25"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77665356"/>
                  </a:ext>
                </a:extLst>
              </a:tr>
              <a:tr h="435087">
                <a:tc>
                  <a:txBody>
                    <a:bodyPr/>
                    <a:lstStyle/>
                    <a:p>
                      <a:pPr marL="342900" marR="0" lvl="0" indent="-342900">
                        <a:lnSpc>
                          <a:spcPts val="1100"/>
                        </a:lnSpc>
                        <a:spcBef>
                          <a:spcPts val="0"/>
                        </a:spcBef>
                        <a:spcAft>
                          <a:spcPts val="0"/>
                        </a:spcAft>
                        <a:buSzPts val="1000"/>
                        <a:buFont typeface="+mj-lt"/>
                        <a:buAutoNum type="arabicPeriod"/>
                        <a:tabLst>
                          <a:tab pos="457200" algn="l"/>
                        </a:tabLst>
                      </a:pPr>
                      <a:r>
                        <a:rPr lang="en-ZA" sz="1800" b="1" spc="-25"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Clearly explain the methodology used in the ESIA/ESMP </a:t>
                      </a:r>
                      <a:endParaRPr lang="en-US" sz="1800" b="1" spc="-25"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endParaRPr>
                    </a:p>
                    <a:p>
                      <a:pPr marL="457200" marR="0">
                        <a:lnSpc>
                          <a:spcPct val="107000"/>
                        </a:lnSpc>
                        <a:spcBef>
                          <a:spcPts val="0"/>
                        </a:spcBef>
                        <a:spcAft>
                          <a:spcPts val="0"/>
                        </a:spcAft>
                      </a:pPr>
                      <a:r>
                        <a:rPr lang="en-ZA"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14167756"/>
                  </a:ext>
                </a:extLst>
              </a:tr>
            </a:tbl>
          </a:graphicData>
        </a:graphic>
      </p:graphicFrame>
      <p:sp>
        <p:nvSpPr>
          <p:cNvPr id="6" name="TextBox 5">
            <a:extLst>
              <a:ext uri="{FF2B5EF4-FFF2-40B4-BE49-F238E27FC236}">
                <a16:creationId xmlns:a16="http://schemas.microsoft.com/office/drawing/2014/main" id="{10059EBB-FB98-4A4D-987B-E32AA5A74037}"/>
              </a:ext>
            </a:extLst>
          </p:cNvPr>
          <p:cNvSpPr txBox="1"/>
          <p:nvPr/>
        </p:nvSpPr>
        <p:spPr>
          <a:xfrm>
            <a:off x="2004291" y="-27705"/>
            <a:ext cx="7490691" cy="707886"/>
          </a:xfrm>
          <a:prstGeom prst="rect">
            <a:avLst/>
          </a:prstGeom>
          <a:noFill/>
        </p:spPr>
        <p:txBody>
          <a:bodyPr wrap="square" rtlCol="0">
            <a:spAutoFit/>
          </a:bodyPr>
          <a:lstStyle/>
          <a:p>
            <a:pPr algn="ctr"/>
            <a:r>
              <a:rPr lang="en-US" sz="4000" b="1" dirty="0">
                <a:effectLst>
                  <a:outerShdw blurRad="38100" dist="38100" dir="2700000" algn="tl">
                    <a:srgbClr val="000000">
                      <a:alpha val="43137"/>
                    </a:srgbClr>
                  </a:outerShdw>
                </a:effectLst>
                <a:cs typeface="Times New Roman" panose="02020603050405020304" pitchFamily="18" charset="0"/>
              </a:rPr>
              <a:t>INTRODUCTION CONT’D</a:t>
            </a:r>
          </a:p>
        </p:txBody>
      </p:sp>
    </p:spTree>
    <p:extLst>
      <p:ext uri="{BB962C8B-B14F-4D97-AF65-F5344CB8AC3E}">
        <p14:creationId xmlns:p14="http://schemas.microsoft.com/office/powerpoint/2010/main" val="3877116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E45D0AB-9532-4E8B-9332-D833885CC65C}"/>
              </a:ext>
            </a:extLst>
          </p:cNvPr>
          <p:cNvSpPr txBox="1">
            <a:spLocks/>
          </p:cNvSpPr>
          <p:nvPr/>
        </p:nvSpPr>
        <p:spPr>
          <a:xfrm>
            <a:off x="75414" y="1"/>
            <a:ext cx="12047456" cy="665017"/>
          </a:xfrm>
          <a:prstGeom prst="rect">
            <a:avLst/>
          </a:prstGeom>
        </p:spPr>
        <p:txBody>
          <a:bodyPr>
            <a:norm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lgn="ctr"/>
            <a:r>
              <a:rPr lang="en-US" b="1" dirty="0">
                <a:solidFill>
                  <a:schemeClr val="tx1"/>
                </a:solidFill>
                <a:effectLst>
                  <a:outerShdw blurRad="38100" dist="38100" dir="2700000" algn="tl">
                    <a:srgbClr val="000000">
                      <a:alpha val="43137"/>
                    </a:srgbClr>
                  </a:outerShdw>
                </a:effectLst>
              </a:rPr>
              <a:t>2.	</a:t>
            </a:r>
            <a:r>
              <a:rPr lang="en-US" sz="3200" b="1" dirty="0">
                <a:solidFill>
                  <a:schemeClr val="tx1"/>
                </a:solidFill>
                <a:effectLst>
                  <a:outerShdw blurRad="38100" dist="38100" dir="2700000" algn="tl">
                    <a:srgbClr val="000000">
                      <a:alpha val="43137"/>
                    </a:srgbClr>
                  </a:outerShdw>
                </a:effectLst>
              </a:rPr>
              <a:t>Legal and Institutional Framework </a:t>
            </a:r>
            <a:endParaRPr lang="en-US" b="1" dirty="0">
              <a:solidFill>
                <a:schemeClr val="tx1"/>
              </a:solidFill>
              <a:effectLst>
                <a:outerShdw blurRad="38100" dist="38100" dir="2700000" algn="tl">
                  <a:srgbClr val="000000">
                    <a:alpha val="43137"/>
                  </a:srgbClr>
                </a:outerShdw>
              </a:effectLst>
            </a:endParaRPr>
          </a:p>
        </p:txBody>
      </p:sp>
      <p:graphicFrame>
        <p:nvGraphicFramePr>
          <p:cNvPr id="4" name="Table 3">
            <a:extLst>
              <a:ext uri="{FF2B5EF4-FFF2-40B4-BE49-F238E27FC236}">
                <a16:creationId xmlns:a16="http://schemas.microsoft.com/office/drawing/2014/main" id="{C5F19DBF-05D0-45E7-822F-E6AC40BE3FC2}"/>
              </a:ext>
            </a:extLst>
          </p:cNvPr>
          <p:cNvGraphicFramePr>
            <a:graphicFrameLocks noGrp="1"/>
          </p:cNvGraphicFramePr>
          <p:nvPr>
            <p:extLst>
              <p:ext uri="{D42A27DB-BD31-4B8C-83A1-F6EECF244321}">
                <p14:modId xmlns:p14="http://schemas.microsoft.com/office/powerpoint/2010/main" val="528082097"/>
              </p:ext>
            </p:extLst>
          </p:nvPr>
        </p:nvGraphicFramePr>
        <p:xfrm>
          <a:off x="69130" y="665018"/>
          <a:ext cx="12047456" cy="6012873"/>
        </p:xfrm>
        <a:graphic>
          <a:graphicData uri="http://schemas.openxmlformats.org/drawingml/2006/table">
            <a:tbl>
              <a:tblPr firstRow="1" bandRow="1">
                <a:tableStyleId>{5C22544A-7EE6-4342-B048-85BDC9FD1C3A}</a:tableStyleId>
              </a:tblPr>
              <a:tblGrid>
                <a:gridCol w="12047456">
                  <a:extLst>
                    <a:ext uri="{9D8B030D-6E8A-4147-A177-3AD203B41FA5}">
                      <a16:colId xmlns:a16="http://schemas.microsoft.com/office/drawing/2014/main" val="1686052361"/>
                    </a:ext>
                  </a:extLst>
                </a:gridCol>
              </a:tblGrid>
              <a:tr h="2230831">
                <a:tc>
                  <a:txBody>
                    <a:bodyPr/>
                    <a:lstStyle/>
                    <a:p>
                      <a:pPr marL="0" marR="0" lvl="0" indent="0" algn="just">
                        <a:lnSpc>
                          <a:spcPct val="107000"/>
                        </a:lnSpc>
                        <a:spcBef>
                          <a:spcPts val="0"/>
                        </a:spcBef>
                        <a:spcAft>
                          <a:spcPts val="0"/>
                        </a:spcAft>
                        <a:buFont typeface="+mj-lt"/>
                        <a:buNone/>
                        <a:tabLst>
                          <a:tab pos="457200" algn="l"/>
                        </a:tabLst>
                      </a:pPr>
                      <a:r>
                        <a:rPr lang="en-ZA" sz="3000" b="1" i="0" spc="-25"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2.1 Ensure and document the relevant international treaties, conventions and agreements, national laws and regulations relating to biophysical, social and health issues been listed with reference to where and how these obligations have been met on this project?</a:t>
                      </a:r>
                      <a:endParaRPr lang="en-US" sz="3000" b="1" i="1" spc="-25"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25785835"/>
                  </a:ext>
                </a:extLst>
              </a:tr>
              <a:tr h="1095971">
                <a:tc>
                  <a:txBody>
                    <a:bodyPr/>
                    <a:lstStyle/>
                    <a:p>
                      <a:pPr marL="0" marR="0" lvl="0" indent="0" algn="just">
                        <a:lnSpc>
                          <a:spcPct val="107000"/>
                        </a:lnSpc>
                        <a:spcBef>
                          <a:spcPts val="0"/>
                        </a:spcBef>
                        <a:spcAft>
                          <a:spcPts val="0"/>
                        </a:spcAft>
                        <a:buFont typeface="+mj-lt"/>
                        <a:buNone/>
                        <a:tabLst>
                          <a:tab pos="457200" algn="l"/>
                        </a:tabLst>
                      </a:pPr>
                      <a:r>
                        <a:rPr lang="en-ZA" sz="3000" b="1" i="0" spc="-25"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2.2 Document the relevant institutions ( public and private) being listed with their respective roles and responsibilities towards the Project</a:t>
                      </a:r>
                      <a:endParaRPr lang="en-US" sz="3000" b="1" i="1" spc="-25"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78243503"/>
                  </a:ext>
                </a:extLst>
              </a:tr>
              <a:tr h="1663990">
                <a:tc>
                  <a:txBody>
                    <a:bodyPr/>
                    <a:lstStyle/>
                    <a:p>
                      <a:pPr marL="0" marR="0" lvl="0" indent="0" algn="just">
                        <a:lnSpc>
                          <a:spcPct val="107000"/>
                        </a:lnSpc>
                        <a:spcBef>
                          <a:spcPts val="0"/>
                        </a:spcBef>
                        <a:spcAft>
                          <a:spcPts val="0"/>
                        </a:spcAft>
                        <a:buFont typeface="+mj-lt"/>
                        <a:buNone/>
                        <a:tabLst>
                          <a:tab pos="457200" algn="l"/>
                        </a:tabLst>
                      </a:pPr>
                      <a:r>
                        <a:rPr lang="en-ZA" sz="3000" b="1" i="0" spc="-25"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2.3 Ensure that the relevant standards and guidelines for compliance been listed including those relating to biophysical, social and health issues?</a:t>
                      </a:r>
                      <a:endParaRPr lang="en-US" sz="3000" b="1" i="1" spc="-25"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endParaRPr>
                    </a:p>
                    <a:p>
                      <a:pPr marL="0" marR="0" algn="just">
                        <a:lnSpc>
                          <a:spcPct val="107000"/>
                        </a:lnSpc>
                        <a:spcBef>
                          <a:spcPts val="0"/>
                        </a:spcBef>
                        <a:spcAft>
                          <a:spcPts val="0"/>
                        </a:spcAft>
                      </a:pPr>
                      <a:r>
                        <a:rPr lang="en-ZA" sz="30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30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552898"/>
                  </a:ext>
                </a:extLst>
              </a:tr>
              <a:tr h="1022081">
                <a:tc>
                  <a:txBody>
                    <a:bodyPr/>
                    <a:lstStyle/>
                    <a:p>
                      <a:pPr marL="0" marR="0" lvl="0" indent="0" algn="just">
                        <a:lnSpc>
                          <a:spcPct val="107000"/>
                        </a:lnSpc>
                        <a:spcBef>
                          <a:spcPts val="0"/>
                        </a:spcBef>
                        <a:spcAft>
                          <a:spcPts val="0"/>
                        </a:spcAft>
                        <a:buFont typeface="+mj-lt"/>
                        <a:buNone/>
                        <a:tabLst>
                          <a:tab pos="457200" algn="l"/>
                        </a:tabLst>
                      </a:pPr>
                      <a:r>
                        <a:rPr lang="en-ZA" sz="3000" b="1" i="0" spc="-25"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2.4 Identified any gaps between National Systems and the ESSs and Identify all the proposed gap filling measures?</a:t>
                      </a:r>
                      <a:endParaRPr lang="en-US" sz="3000" b="1" i="1" spc="-25"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032763"/>
                  </a:ext>
                </a:extLst>
              </a:tr>
            </a:tbl>
          </a:graphicData>
        </a:graphic>
      </p:graphicFrame>
    </p:spTree>
    <p:extLst>
      <p:ext uri="{BB962C8B-B14F-4D97-AF65-F5344CB8AC3E}">
        <p14:creationId xmlns:p14="http://schemas.microsoft.com/office/powerpoint/2010/main" val="23260123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21F0426-89F0-472C-9056-57CDCDBB0236}"/>
              </a:ext>
            </a:extLst>
          </p:cNvPr>
          <p:cNvGraphicFramePr>
            <a:graphicFrameLocks noGrp="1"/>
          </p:cNvGraphicFramePr>
          <p:nvPr>
            <p:extLst>
              <p:ext uri="{D42A27DB-BD31-4B8C-83A1-F6EECF244321}">
                <p14:modId xmlns:p14="http://schemas.microsoft.com/office/powerpoint/2010/main" val="2048347905"/>
              </p:ext>
            </p:extLst>
          </p:nvPr>
        </p:nvGraphicFramePr>
        <p:xfrm>
          <a:off x="73892" y="1348509"/>
          <a:ext cx="12118108" cy="6288994"/>
        </p:xfrm>
        <a:graphic>
          <a:graphicData uri="http://schemas.openxmlformats.org/drawingml/2006/table">
            <a:tbl>
              <a:tblPr firstRow="1" bandRow="1">
                <a:tableStyleId>{5C22544A-7EE6-4342-B048-85BDC9FD1C3A}</a:tableStyleId>
              </a:tblPr>
              <a:tblGrid>
                <a:gridCol w="12118108">
                  <a:extLst>
                    <a:ext uri="{9D8B030D-6E8A-4147-A177-3AD203B41FA5}">
                      <a16:colId xmlns:a16="http://schemas.microsoft.com/office/drawing/2014/main" val="3346835775"/>
                    </a:ext>
                  </a:extLst>
                </a:gridCol>
              </a:tblGrid>
              <a:tr h="942109">
                <a:tc>
                  <a:txBody>
                    <a:bodyPr/>
                    <a:lstStyle/>
                    <a:p>
                      <a:pPr marL="0" marR="0" algn="just">
                        <a:lnSpc>
                          <a:spcPct val="107000"/>
                        </a:lnSpc>
                        <a:spcBef>
                          <a:spcPts val="0"/>
                        </a:spcBef>
                        <a:spcAft>
                          <a:spcPts val="0"/>
                        </a:spcAft>
                      </a:pPr>
                      <a:r>
                        <a:rPr lang="en-GB"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3.1 Explain the land ownership structure of the local Community</a:t>
                      </a:r>
                      <a:endParaRPr lang="en-US"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ct val="107000"/>
                        </a:lnSpc>
                        <a:spcBef>
                          <a:spcPts val="0"/>
                        </a:spcBef>
                        <a:spcAft>
                          <a:spcPts val="0"/>
                        </a:spcAft>
                      </a:pPr>
                      <a:r>
                        <a:rPr lang="en-GB"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64501385"/>
                  </a:ext>
                </a:extLst>
              </a:tr>
              <a:tr h="744474">
                <a:tc>
                  <a:txBody>
                    <a:bodyPr/>
                    <a:lstStyle/>
                    <a:p>
                      <a:pPr marL="0" marR="0" algn="just">
                        <a:lnSpc>
                          <a:spcPct val="107000"/>
                        </a:lnSpc>
                        <a:spcBef>
                          <a:spcPts val="0"/>
                        </a:spcBef>
                        <a:spcAft>
                          <a:spcPts val="0"/>
                        </a:spcAft>
                      </a:pPr>
                      <a:r>
                        <a:rPr lang="en-GB"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3.2 </a:t>
                      </a:r>
                      <a:r>
                        <a:rPr lang="en-GB" sz="14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Provide a </a:t>
                      </a:r>
                      <a:r>
                        <a:rPr lang="en-GB" sz="1400" b="1" dirty="0" err="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Deatailed</a:t>
                      </a:r>
                      <a:r>
                        <a:rPr lang="en-GB" sz="14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description of the</a:t>
                      </a:r>
                      <a:r>
                        <a:rPr lang="en-GB" sz="1800" b="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different interests in land holdings which can be different from land ownership status?</a:t>
                      </a:r>
                      <a:endParaRPr lang="en-US"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04188661"/>
                  </a:ext>
                </a:extLst>
              </a:tr>
              <a:tr h="744474">
                <a:tc>
                  <a:txBody>
                    <a:bodyPr/>
                    <a:lstStyle/>
                    <a:p>
                      <a:pPr marL="0" marR="0" algn="just">
                        <a:lnSpc>
                          <a:spcPct val="107000"/>
                        </a:lnSpc>
                        <a:spcBef>
                          <a:spcPts val="0"/>
                        </a:spcBef>
                        <a:spcAft>
                          <a:spcPts val="0"/>
                        </a:spcAft>
                      </a:pPr>
                      <a:r>
                        <a:rPr lang="en-ZA" sz="1800" b="1" i="0" spc="-25"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3.3   </a:t>
                      </a:r>
                      <a:r>
                        <a:rPr lang="en-ZA" sz="1800" b="1" i="0" spc="-25" dirty="0" err="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Decribe</a:t>
                      </a:r>
                      <a:r>
                        <a:rPr lang="en-ZA" sz="1800" b="1" i="0" spc="-25"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the project objectives and all the project components</a:t>
                      </a:r>
                      <a:endParaRPr lang="en-US" sz="2400" b="1" i="1" spc="-25"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67496650"/>
                  </a:ext>
                </a:extLst>
              </a:tr>
              <a:tr h="744474">
                <a:tc>
                  <a:txBody>
                    <a:bodyPr/>
                    <a:lstStyle/>
                    <a:p>
                      <a:pPr marL="0" marR="0" algn="just">
                        <a:lnSpc>
                          <a:spcPct val="107000"/>
                        </a:lnSpc>
                        <a:spcBef>
                          <a:spcPts val="0"/>
                        </a:spcBef>
                        <a:spcAft>
                          <a:spcPts val="0"/>
                        </a:spcAft>
                      </a:pPr>
                      <a:r>
                        <a:rPr lang="en-ZA" sz="1800" b="1" i="1" spc="-25"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3.4    </a:t>
                      </a:r>
                      <a:r>
                        <a:rPr lang="en-ZA" sz="1800" b="1" i="0" spc="-25"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Define </a:t>
                      </a:r>
                      <a:r>
                        <a:rPr lang="en-ZA" sz="1800" b="1" i="0" spc="-25" dirty="0" err="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delineat</a:t>
                      </a:r>
                      <a:r>
                        <a:rPr lang="en-ZA" sz="1800" b="1" i="0" spc="-25"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the associated facilities as defined in the ESF </a:t>
                      </a:r>
                      <a:endParaRPr lang="en-US" sz="2400" b="1" i="1" spc="-25"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81542491"/>
                  </a:ext>
                </a:extLst>
              </a:tr>
              <a:tr h="744474">
                <a:tc>
                  <a:txBody>
                    <a:bodyPr/>
                    <a:lstStyle/>
                    <a:p>
                      <a:pPr marL="0" marR="0" algn="just">
                        <a:lnSpc>
                          <a:spcPct val="107000"/>
                        </a:lnSpc>
                        <a:spcBef>
                          <a:spcPts val="0"/>
                        </a:spcBef>
                        <a:spcAft>
                          <a:spcPts val="0"/>
                        </a:spcAft>
                      </a:pPr>
                      <a:r>
                        <a:rPr lang="en-ZA" sz="1800" b="1" i="0" spc="-25"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3.5    Describe the technologies to be used, with a motivation as to how they comply with climate change mitigations?</a:t>
                      </a:r>
                      <a:endParaRPr lang="en-US" sz="2400" b="1" i="1" spc="-25"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64764652"/>
                  </a:ext>
                </a:extLst>
              </a:tr>
              <a:tr h="744474">
                <a:tc>
                  <a:txBody>
                    <a:bodyPr/>
                    <a:lstStyle/>
                    <a:p>
                      <a:pPr marL="0" marR="0" algn="just">
                        <a:lnSpc>
                          <a:spcPct val="107000"/>
                        </a:lnSpc>
                        <a:spcBef>
                          <a:spcPts val="0"/>
                        </a:spcBef>
                        <a:spcAft>
                          <a:spcPts val="0"/>
                        </a:spcAft>
                      </a:pPr>
                      <a:r>
                        <a:rPr lang="en-GB"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3.6  Clearly Explain the project timetable been clearly set out for each project phase: construction, operation, decommissioning and closure?</a:t>
                      </a:r>
                      <a:endParaRPr lang="en-US" sz="2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10335942"/>
                  </a:ext>
                </a:extLst>
              </a:tr>
              <a:tr h="1624515">
                <a:tc>
                  <a:txBody>
                    <a:bodyPr/>
                    <a:lstStyle/>
                    <a:p>
                      <a:pPr marL="0" marR="0" algn="just">
                        <a:lnSpc>
                          <a:spcPct val="107000"/>
                        </a:lnSpc>
                        <a:spcBef>
                          <a:spcPts val="0"/>
                        </a:spcBef>
                        <a:spcAft>
                          <a:spcPts val="0"/>
                        </a:spcAft>
                      </a:pPr>
                      <a:r>
                        <a:rPr lang="en-GB"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3.7  Present and Describe  </a:t>
                      </a:r>
                      <a:r>
                        <a:rPr lang="en-GB" sz="1800" b="1" dirty="0" err="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i</a:t>
                      </a:r>
                      <a:r>
                        <a:rPr lang="en-GB"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)project design and technical drawings (ii) materials to be used during the different phases have been presented and discussed? (iii) </a:t>
                      </a:r>
                      <a:r>
                        <a:rPr lang="en-GB" sz="1800" b="1" dirty="0" err="1">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labor</a:t>
                      </a:r>
                      <a:r>
                        <a:rPr lang="en-GB"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requirements and management plans have been presented?</a:t>
                      </a:r>
                      <a:endParaRPr lang="en-US"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ct val="107000"/>
                        </a:lnSpc>
                        <a:spcBef>
                          <a:spcPts val="0"/>
                        </a:spcBef>
                        <a:spcAft>
                          <a:spcPts val="0"/>
                        </a:spcAft>
                      </a:pPr>
                      <a:r>
                        <a:rPr lang="en-GB" sz="1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800"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41859606"/>
                  </a:ext>
                </a:extLst>
              </a:tr>
            </a:tbl>
          </a:graphicData>
        </a:graphic>
      </p:graphicFrame>
      <p:sp>
        <p:nvSpPr>
          <p:cNvPr id="3" name="Title 1">
            <a:extLst>
              <a:ext uri="{FF2B5EF4-FFF2-40B4-BE49-F238E27FC236}">
                <a16:creationId xmlns:a16="http://schemas.microsoft.com/office/drawing/2014/main" id="{2A721963-D74B-4A1C-96AA-9E0AA12B219B}"/>
              </a:ext>
            </a:extLst>
          </p:cNvPr>
          <p:cNvSpPr txBox="1">
            <a:spLocks/>
          </p:cNvSpPr>
          <p:nvPr/>
        </p:nvSpPr>
        <p:spPr>
          <a:xfrm>
            <a:off x="838200" y="332503"/>
            <a:ext cx="10515600" cy="463825"/>
          </a:xfrm>
          <a:prstGeom prst="rect">
            <a:avLst/>
          </a:prstGeom>
        </p:spPr>
        <p:txBody>
          <a:bodyPr>
            <a:norm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lgn="ctr"/>
            <a:r>
              <a:rPr lang="en-US" sz="2800" b="1" dirty="0">
                <a:solidFill>
                  <a:schemeClr val="tx1"/>
                </a:solidFill>
                <a:effectLst>
                  <a:outerShdw blurRad="38100" dist="38100" dir="2700000" algn="tl">
                    <a:srgbClr val="000000">
                      <a:alpha val="43137"/>
                    </a:srgbClr>
                  </a:outerShdw>
                </a:effectLst>
                <a:latin typeface="+mn-lt"/>
              </a:rPr>
              <a:t>3.	Project Description </a:t>
            </a:r>
          </a:p>
        </p:txBody>
      </p:sp>
    </p:spTree>
    <p:extLst>
      <p:ext uri="{BB962C8B-B14F-4D97-AF65-F5344CB8AC3E}">
        <p14:creationId xmlns:p14="http://schemas.microsoft.com/office/powerpoint/2010/main" val="1397174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4DFE5EA-5885-448F-A2E6-F369945D438F}"/>
              </a:ext>
            </a:extLst>
          </p:cNvPr>
          <p:cNvGraphicFramePr>
            <a:graphicFrameLocks noGrp="1"/>
          </p:cNvGraphicFramePr>
          <p:nvPr>
            <p:extLst>
              <p:ext uri="{D42A27DB-BD31-4B8C-83A1-F6EECF244321}">
                <p14:modId xmlns:p14="http://schemas.microsoft.com/office/powerpoint/2010/main" val="1974837955"/>
              </p:ext>
            </p:extLst>
          </p:nvPr>
        </p:nvGraphicFramePr>
        <p:xfrm>
          <a:off x="104201" y="1690255"/>
          <a:ext cx="12004675" cy="4969401"/>
        </p:xfrm>
        <a:graphic>
          <a:graphicData uri="http://schemas.openxmlformats.org/drawingml/2006/table">
            <a:tbl>
              <a:tblPr firstRow="1" bandRow="1">
                <a:tableStyleId>{5C22544A-7EE6-4342-B048-85BDC9FD1C3A}</a:tableStyleId>
              </a:tblPr>
              <a:tblGrid>
                <a:gridCol w="12004675">
                  <a:extLst>
                    <a:ext uri="{9D8B030D-6E8A-4147-A177-3AD203B41FA5}">
                      <a16:colId xmlns:a16="http://schemas.microsoft.com/office/drawing/2014/main" val="334502694"/>
                    </a:ext>
                  </a:extLst>
                </a:gridCol>
              </a:tblGrid>
              <a:tr h="1459898">
                <a:tc>
                  <a:txBody>
                    <a:bodyPr/>
                    <a:lstStyle/>
                    <a:p>
                      <a:pPr algn="just"/>
                      <a:r>
                        <a:rPr lang="en-US" sz="2400" b="1" dirty="0">
                          <a:solidFill>
                            <a:schemeClr val="bg1"/>
                          </a:solidFill>
                          <a:effectLst>
                            <a:outerShdw blurRad="38100" dist="38100" dir="2700000" algn="tl">
                              <a:srgbClr val="000000">
                                <a:alpha val="43137"/>
                              </a:srgbClr>
                            </a:outerShdw>
                          </a:effectLst>
                        </a:rPr>
                        <a:t>4.1 Sufficiently describe the associated facilities defined and  their impacts on the Project or by the Project</a:t>
                      </a:r>
                      <a:r>
                        <a:rPr lang="en-GB" sz="2400" b="1" kern="1200" dirty="0">
                          <a:solidFill>
                            <a:schemeClr val="bg1"/>
                          </a:solidFill>
                          <a:effectLst>
                            <a:outerShdw blurRad="38100" dist="38100" dir="2700000" algn="tl">
                              <a:srgbClr val="000000">
                                <a:alpha val="43137"/>
                              </a:srgbClr>
                            </a:outerShdw>
                          </a:effectLst>
                          <a:latin typeface="+mn-lt"/>
                          <a:ea typeface="+mn-ea"/>
                          <a:cs typeface="+mn-cs"/>
                        </a:rPr>
                        <a:t> for the prediction of impacts</a:t>
                      </a:r>
                      <a:r>
                        <a:rPr lang="en-US" sz="2400" b="1" dirty="0">
                          <a:solidFill>
                            <a:schemeClr val="bg1"/>
                          </a:solidFill>
                          <a:effectLst>
                            <a:outerShdw blurRad="38100" dist="38100" dir="2700000" algn="tl">
                              <a:srgbClr val="000000">
                                <a:alpha val="43137"/>
                              </a:srgbClr>
                            </a:outerShdw>
                          </a:effectLst>
                        </a:rPr>
                        <a:t> ?? </a:t>
                      </a:r>
                    </a:p>
                  </a:txBody>
                  <a:tcPr/>
                </a:tc>
                <a:extLst>
                  <a:ext uri="{0D108BD9-81ED-4DB2-BD59-A6C34878D82A}">
                    <a16:rowId xmlns:a16="http://schemas.microsoft.com/office/drawing/2014/main" val="1438372585"/>
                  </a:ext>
                </a:extLst>
              </a:tr>
              <a:tr h="1420593">
                <a:tc>
                  <a:txBody>
                    <a:bodyPr/>
                    <a:lstStyle/>
                    <a:p>
                      <a:pPr marL="0" marR="0" lvl="0" indent="0" algn="just">
                        <a:lnSpc>
                          <a:spcPct val="107000"/>
                        </a:lnSpc>
                        <a:spcBef>
                          <a:spcPts val="0"/>
                        </a:spcBef>
                        <a:spcAft>
                          <a:spcPts val="0"/>
                        </a:spcAft>
                        <a:buSzPts val="1000"/>
                        <a:buFont typeface="Times New Roman" panose="02020603050405020304" pitchFamily="18" charset="0"/>
                        <a:buNone/>
                        <a:tabLst>
                          <a:tab pos="457200" algn="l"/>
                        </a:tabLst>
                      </a:pPr>
                      <a:r>
                        <a:rPr lang="en-GB" sz="2400" b="1" dirty="0">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rPr>
                        <a:t>4.2 Describe the project alternatives considered in the ESIA from the technical , financial, economic, socio-cultural and low carbon emissions aspects</a:t>
                      </a:r>
                      <a:endParaRPr lang="en-US" sz="3600" b="1" dirty="0">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32033345"/>
                  </a:ext>
                </a:extLst>
              </a:tr>
              <a:tr h="2088910">
                <a:tc>
                  <a:txBody>
                    <a:bodyPr/>
                    <a:lstStyle/>
                    <a:p>
                      <a:pPr marL="0" marR="0" lvl="0" indent="0" algn="just">
                        <a:lnSpc>
                          <a:spcPct val="107000"/>
                        </a:lnSpc>
                        <a:spcBef>
                          <a:spcPts val="0"/>
                        </a:spcBef>
                        <a:spcAft>
                          <a:spcPts val="0"/>
                        </a:spcAft>
                        <a:buSzPts val="1000"/>
                        <a:buFont typeface="Times New Roman" panose="02020603050405020304" pitchFamily="18" charset="0"/>
                        <a:buNone/>
                        <a:tabLst>
                          <a:tab pos="457200" algn="l"/>
                        </a:tabLst>
                      </a:pPr>
                      <a:r>
                        <a:rPr lang="en-GB" sz="2400" b="1" dirty="0">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rPr>
                        <a:t>4.3 Ensure Comprehensive description of all the alternatives of the Project including the no go option (no project), have their main environmental, social and health impacts been compared clearly and objectively with those of the proposed project?</a:t>
                      </a:r>
                      <a:endParaRPr lang="en-US" sz="3600" b="1" dirty="0">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endParaRPr>
                    </a:p>
                    <a:p>
                      <a:pPr marL="0" marR="0" algn="just">
                        <a:lnSpc>
                          <a:spcPct val="107000"/>
                        </a:lnSpc>
                        <a:spcBef>
                          <a:spcPts val="0"/>
                        </a:spcBef>
                        <a:spcAft>
                          <a:spcPts val="0"/>
                        </a:spcAft>
                      </a:pPr>
                      <a:r>
                        <a:rPr lang="en-GB" sz="2400" b="1" dirty="0">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rPr>
                        <a:t> </a:t>
                      </a:r>
                      <a:endParaRPr lang="en-US" sz="3600" b="1" dirty="0">
                        <a:effectLst>
                          <a:outerShdw blurRad="38100" dist="38100" dir="2700000" algn="tl">
                            <a:srgbClr val="000000">
                              <a:alpha val="43137"/>
                            </a:srgbClr>
                          </a:outerShdw>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34728385"/>
                  </a:ext>
                </a:extLst>
              </a:tr>
            </a:tbl>
          </a:graphicData>
        </a:graphic>
      </p:graphicFrame>
      <p:sp>
        <p:nvSpPr>
          <p:cNvPr id="3" name="Title 1">
            <a:extLst>
              <a:ext uri="{FF2B5EF4-FFF2-40B4-BE49-F238E27FC236}">
                <a16:creationId xmlns:a16="http://schemas.microsoft.com/office/drawing/2014/main" id="{418DB682-C5E5-4B1E-B239-9B6888886731}"/>
              </a:ext>
            </a:extLst>
          </p:cNvPr>
          <p:cNvSpPr txBox="1">
            <a:spLocks/>
          </p:cNvSpPr>
          <p:nvPr/>
        </p:nvSpPr>
        <p:spPr>
          <a:xfrm>
            <a:off x="819726" y="378688"/>
            <a:ext cx="11233477" cy="646546"/>
          </a:xfrm>
          <a:prstGeom prst="rect">
            <a:avLst/>
          </a:prstGeom>
        </p:spPr>
        <p:txBody>
          <a:bodyPr>
            <a:normAutofit fontScale="92500"/>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lgn="ctr"/>
            <a:r>
              <a:rPr lang="en-US" sz="3600" b="1" dirty="0">
                <a:solidFill>
                  <a:schemeClr val="tx1"/>
                </a:solidFill>
                <a:effectLst>
                  <a:outerShdw blurRad="38100" dist="38100" dir="2700000" algn="tl">
                    <a:srgbClr val="000000">
                      <a:alpha val="43137"/>
                    </a:srgbClr>
                  </a:outerShdw>
                </a:effectLst>
                <a:latin typeface="+mn-lt"/>
              </a:rPr>
              <a:t>4. Associated  Facilities and Project Alternatives </a:t>
            </a:r>
          </a:p>
        </p:txBody>
      </p:sp>
    </p:spTree>
    <p:extLst>
      <p:ext uri="{BB962C8B-B14F-4D97-AF65-F5344CB8AC3E}">
        <p14:creationId xmlns:p14="http://schemas.microsoft.com/office/powerpoint/2010/main" val="837029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1373B9-8931-40A7-8851-029505B474E1}"/>
              </a:ext>
            </a:extLst>
          </p:cNvPr>
          <p:cNvSpPr txBox="1"/>
          <p:nvPr/>
        </p:nvSpPr>
        <p:spPr>
          <a:xfrm>
            <a:off x="2059711" y="3011053"/>
            <a:ext cx="8081818" cy="861774"/>
          </a:xfrm>
          <a:prstGeom prst="rect">
            <a:avLst/>
          </a:prstGeom>
          <a:noFill/>
        </p:spPr>
        <p:txBody>
          <a:bodyPr wrap="square" rtlCol="0">
            <a:spAutoFit/>
          </a:bodyPr>
          <a:lstStyle/>
          <a:p>
            <a:pPr algn="ctr"/>
            <a:r>
              <a:rPr lang="en-US" sz="5000" b="1" dirty="0">
                <a:effectLst>
                  <a:outerShdw blurRad="38100" dist="38100" dir="2700000" algn="tl">
                    <a:srgbClr val="000000">
                      <a:alpha val="43137"/>
                    </a:srgbClr>
                  </a:outerShdw>
                </a:effectLst>
              </a:rPr>
              <a:t>TEA BREAK</a:t>
            </a:r>
          </a:p>
        </p:txBody>
      </p:sp>
    </p:spTree>
    <p:extLst>
      <p:ext uri="{BB962C8B-B14F-4D97-AF65-F5344CB8AC3E}">
        <p14:creationId xmlns:p14="http://schemas.microsoft.com/office/powerpoint/2010/main" val="24746831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8913F7A-AFDB-48CF-AF30-54A2EDDDF6DF}"/>
              </a:ext>
            </a:extLst>
          </p:cNvPr>
          <p:cNvGraphicFramePr>
            <a:graphicFrameLocks noGrp="1"/>
          </p:cNvGraphicFramePr>
          <p:nvPr>
            <p:extLst>
              <p:ext uri="{D42A27DB-BD31-4B8C-83A1-F6EECF244321}">
                <p14:modId xmlns:p14="http://schemas.microsoft.com/office/powerpoint/2010/main" val="708118714"/>
              </p:ext>
            </p:extLst>
          </p:nvPr>
        </p:nvGraphicFramePr>
        <p:xfrm>
          <a:off x="251978" y="1374054"/>
          <a:ext cx="11829185" cy="4661635"/>
        </p:xfrm>
        <a:graphic>
          <a:graphicData uri="http://schemas.openxmlformats.org/drawingml/2006/table">
            <a:tbl>
              <a:tblPr firstRow="1" bandRow="1">
                <a:tableStyleId>{5C22544A-7EE6-4342-B048-85BDC9FD1C3A}</a:tableStyleId>
              </a:tblPr>
              <a:tblGrid>
                <a:gridCol w="11829185">
                  <a:extLst>
                    <a:ext uri="{9D8B030D-6E8A-4147-A177-3AD203B41FA5}">
                      <a16:colId xmlns:a16="http://schemas.microsoft.com/office/drawing/2014/main" val="3998117280"/>
                    </a:ext>
                  </a:extLst>
                </a:gridCol>
              </a:tblGrid>
              <a:tr h="1073582">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2000" b="1" kern="1200" dirty="0">
                          <a:solidFill>
                            <a:schemeClr val="dk1"/>
                          </a:solidFill>
                          <a:effectLst>
                            <a:outerShdw blurRad="38100" dist="38100" dir="2700000" algn="tl">
                              <a:srgbClr val="000000">
                                <a:alpha val="43137"/>
                              </a:srgbClr>
                            </a:outerShdw>
                          </a:effectLst>
                          <a:latin typeface="+mn-lt"/>
                          <a:ea typeface="+mn-ea"/>
                          <a:cs typeface="+mn-cs"/>
                        </a:rPr>
                        <a:t>5.1 Identify and Describe the </a:t>
                      </a:r>
                      <a:r>
                        <a:rPr lang="en-GB" sz="2000" b="1" i="1" kern="1200" dirty="0">
                          <a:solidFill>
                            <a:schemeClr val="dk1"/>
                          </a:solidFill>
                          <a:effectLst>
                            <a:outerShdw blurRad="38100" dist="38100" dir="2700000" algn="tl">
                              <a:srgbClr val="000000">
                                <a:alpha val="43137"/>
                              </a:srgbClr>
                            </a:outerShdw>
                          </a:effectLst>
                          <a:latin typeface="+mn-lt"/>
                          <a:ea typeface="+mn-ea"/>
                          <a:cs typeface="+mn-cs"/>
                        </a:rPr>
                        <a:t>Environment </a:t>
                      </a:r>
                      <a:r>
                        <a:rPr lang="en-GB" sz="2000" b="1" kern="1200" dirty="0">
                          <a:solidFill>
                            <a:schemeClr val="dk1"/>
                          </a:solidFill>
                          <a:effectLst>
                            <a:outerShdw blurRad="38100" dist="38100" dir="2700000" algn="tl">
                              <a:srgbClr val="000000">
                                <a:alpha val="43137"/>
                              </a:srgbClr>
                            </a:outerShdw>
                          </a:effectLst>
                          <a:latin typeface="+mn-lt"/>
                          <a:ea typeface="+mn-ea"/>
                          <a:cs typeface="+mn-cs"/>
                        </a:rPr>
                        <a:t>components likely to be affected by the project sufficiently for the prediction of impacts? Including the climate; the geology, the soils, the surface hydrology; the groundwater aquifers; the air quality ( indoor and outdoor)  and terrestrial and aquatic ecology?</a:t>
                      </a:r>
                      <a:endParaRPr lang="en-US" sz="2000" b="1" kern="1200" dirty="0">
                        <a:solidFill>
                          <a:schemeClr val="dk1"/>
                        </a:solidFill>
                        <a:effectLst>
                          <a:outerShdw blurRad="38100" dist="38100" dir="2700000" algn="tl">
                            <a:srgbClr val="000000">
                              <a:alpha val="43137"/>
                            </a:srgbClr>
                          </a:outerShdw>
                        </a:effectLst>
                        <a:latin typeface="+mn-lt"/>
                        <a:ea typeface="+mn-ea"/>
                        <a:cs typeface="+mn-cs"/>
                      </a:endParaRPr>
                    </a:p>
                    <a:p>
                      <a:pPr algn="just"/>
                      <a:endParaRPr lang="en-US" sz="2000" b="1" dirty="0">
                        <a:effectLst>
                          <a:outerShdw blurRad="38100" dist="38100" dir="2700000" algn="tl">
                            <a:srgbClr val="000000">
                              <a:alpha val="43137"/>
                            </a:srgbClr>
                          </a:outerShdw>
                        </a:effectLst>
                      </a:endParaRPr>
                    </a:p>
                  </a:txBody>
                  <a:tcPr/>
                </a:tc>
                <a:extLst>
                  <a:ext uri="{0D108BD9-81ED-4DB2-BD59-A6C34878D82A}">
                    <a16:rowId xmlns:a16="http://schemas.microsoft.com/office/drawing/2014/main" val="3006475460"/>
                  </a:ext>
                </a:extLst>
              </a:tr>
              <a:tr h="935961">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2000" b="1" dirty="0">
                          <a:effectLst>
                            <a:outerShdw blurRad="38100" dist="38100" dir="2700000" algn="tl">
                              <a:srgbClr val="000000">
                                <a:alpha val="43137"/>
                              </a:srgbClr>
                            </a:outerShdw>
                          </a:effectLst>
                        </a:rPr>
                        <a:t>5.2 </a:t>
                      </a:r>
                      <a:r>
                        <a:rPr lang="en-GB" sz="2000" b="1" kern="1200" dirty="0">
                          <a:solidFill>
                            <a:schemeClr val="dk1"/>
                          </a:solidFill>
                          <a:effectLst>
                            <a:outerShdw blurRad="38100" dist="38100" dir="2700000" algn="tl">
                              <a:srgbClr val="000000">
                                <a:alpha val="43137"/>
                              </a:srgbClr>
                            </a:outerShdw>
                          </a:effectLst>
                          <a:latin typeface="+mn-lt"/>
                          <a:ea typeface="+mn-ea"/>
                          <a:cs typeface="+mn-cs"/>
                        </a:rPr>
                        <a:t>Identify Sufficiently  the </a:t>
                      </a:r>
                      <a:r>
                        <a:rPr lang="en-GB" sz="2000" b="1" i="1" kern="1200" dirty="0">
                          <a:solidFill>
                            <a:schemeClr val="dk1"/>
                          </a:solidFill>
                          <a:effectLst>
                            <a:outerShdw blurRad="38100" dist="38100" dir="2700000" algn="tl">
                              <a:srgbClr val="000000">
                                <a:alpha val="43137"/>
                              </a:srgbClr>
                            </a:outerShdw>
                          </a:effectLst>
                          <a:latin typeface="+mn-lt"/>
                          <a:ea typeface="+mn-ea"/>
                          <a:cs typeface="+mn-cs"/>
                        </a:rPr>
                        <a:t>social</a:t>
                      </a:r>
                      <a:r>
                        <a:rPr lang="en-GB" sz="2000" b="1" kern="1200" dirty="0">
                          <a:solidFill>
                            <a:schemeClr val="dk1"/>
                          </a:solidFill>
                          <a:effectLst>
                            <a:outerShdw blurRad="38100" dist="38100" dir="2700000" algn="tl">
                              <a:srgbClr val="000000">
                                <a:alpha val="43137"/>
                              </a:srgbClr>
                            </a:outerShdw>
                          </a:effectLst>
                          <a:latin typeface="+mn-lt"/>
                          <a:ea typeface="+mn-ea"/>
                          <a:cs typeface="+mn-cs"/>
                        </a:rPr>
                        <a:t> components of the environment likely to be affected by the project for the prediction of impacts?</a:t>
                      </a:r>
                      <a:endParaRPr lang="en-US" sz="2000" b="1" kern="1200" dirty="0">
                        <a:solidFill>
                          <a:schemeClr val="dk1"/>
                        </a:solidFill>
                        <a:effectLst>
                          <a:outerShdw blurRad="38100" dist="38100" dir="2700000" algn="tl">
                            <a:srgbClr val="000000">
                              <a:alpha val="43137"/>
                            </a:srgbClr>
                          </a:outerShdw>
                        </a:effectLst>
                        <a:latin typeface="+mn-lt"/>
                        <a:ea typeface="+mn-ea"/>
                        <a:cs typeface="+mn-cs"/>
                      </a:endParaRPr>
                    </a:p>
                    <a:p>
                      <a:pPr algn="just"/>
                      <a:endParaRPr lang="en-US" sz="2000" b="1" dirty="0">
                        <a:effectLst>
                          <a:outerShdw blurRad="38100" dist="38100" dir="2700000" algn="tl">
                            <a:srgbClr val="000000">
                              <a:alpha val="43137"/>
                            </a:srgbClr>
                          </a:outerShdw>
                        </a:effectLst>
                      </a:endParaRPr>
                    </a:p>
                  </a:txBody>
                  <a:tcPr/>
                </a:tc>
                <a:extLst>
                  <a:ext uri="{0D108BD9-81ED-4DB2-BD59-A6C34878D82A}">
                    <a16:rowId xmlns:a16="http://schemas.microsoft.com/office/drawing/2014/main" val="2278128495"/>
                  </a:ext>
                </a:extLst>
              </a:tr>
              <a:tr h="1095652">
                <a:tc>
                  <a:txBody>
                    <a:bodyPr/>
                    <a:lstStyle/>
                    <a:p>
                      <a:pPr algn="just"/>
                      <a:r>
                        <a:rPr lang="en-US" sz="2000" b="1" dirty="0">
                          <a:effectLst>
                            <a:outerShdw blurRad="38100" dist="38100" dir="2700000" algn="tl">
                              <a:srgbClr val="000000">
                                <a:alpha val="43137"/>
                              </a:srgbClr>
                            </a:outerShdw>
                          </a:effectLst>
                        </a:rPr>
                        <a:t>5.3 Sufficiently Identify and describe the  </a:t>
                      </a:r>
                      <a:r>
                        <a:rPr lang="en-GB" sz="2000" b="1" i="0" kern="1200" dirty="0">
                          <a:solidFill>
                            <a:schemeClr val="dk1"/>
                          </a:solidFill>
                          <a:effectLst>
                            <a:outerShdw blurRad="38100" dist="38100" dir="2700000" algn="tl">
                              <a:srgbClr val="000000">
                                <a:alpha val="43137"/>
                              </a:srgbClr>
                            </a:outerShdw>
                          </a:effectLst>
                          <a:latin typeface="+mn-lt"/>
                          <a:ea typeface="+mn-ea"/>
                          <a:cs typeface="+mn-cs"/>
                        </a:rPr>
                        <a:t>Current status and drivers of health (communicable and non-communicable diseases, vector-borne diseases, existing pollution-induced diseases, injuries and accidents)</a:t>
                      </a:r>
                      <a:endParaRPr lang="en-US" sz="2000" b="1" i="0" dirty="0">
                        <a:effectLst>
                          <a:outerShdw blurRad="38100" dist="38100" dir="2700000" algn="tl">
                            <a:srgbClr val="000000">
                              <a:alpha val="43137"/>
                            </a:srgbClr>
                          </a:outerShdw>
                        </a:effectLst>
                      </a:endParaRPr>
                    </a:p>
                  </a:txBody>
                  <a:tcPr/>
                </a:tc>
                <a:extLst>
                  <a:ext uri="{0D108BD9-81ED-4DB2-BD59-A6C34878D82A}">
                    <a16:rowId xmlns:a16="http://schemas.microsoft.com/office/drawing/2014/main" val="1521121214"/>
                  </a:ext>
                </a:extLst>
              </a:tr>
              <a:tr h="1249503">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2000" b="1" dirty="0">
                          <a:effectLst>
                            <a:outerShdw blurRad="38100" dist="38100" dir="2700000" algn="tl">
                              <a:srgbClr val="000000">
                                <a:alpha val="43137"/>
                              </a:srgbClr>
                            </a:outerShdw>
                          </a:effectLst>
                        </a:rPr>
                        <a:t>5.4 </a:t>
                      </a:r>
                      <a:r>
                        <a:rPr lang="en-GB" sz="2000" b="1" kern="1200" dirty="0">
                          <a:solidFill>
                            <a:schemeClr val="dk1"/>
                          </a:solidFill>
                          <a:effectLst>
                            <a:outerShdw blurRad="38100" dist="38100" dir="2700000" algn="tl">
                              <a:srgbClr val="000000">
                                <a:alpha val="43137"/>
                              </a:srgbClr>
                            </a:outerShdw>
                          </a:effectLst>
                          <a:latin typeface="+mn-lt"/>
                          <a:ea typeface="+mn-ea"/>
                          <a:cs typeface="+mn-cs"/>
                        </a:rPr>
                        <a:t>Identify and Describe Sufficiently the </a:t>
                      </a:r>
                      <a:r>
                        <a:rPr lang="en-GB" sz="2000" b="1" i="1" kern="1200" dirty="0">
                          <a:solidFill>
                            <a:schemeClr val="dk1"/>
                          </a:solidFill>
                          <a:effectLst>
                            <a:outerShdw blurRad="38100" dist="38100" dir="2700000" algn="tl">
                              <a:srgbClr val="000000">
                                <a:alpha val="43137"/>
                              </a:srgbClr>
                            </a:outerShdw>
                          </a:effectLst>
                          <a:latin typeface="+mn-lt"/>
                          <a:ea typeface="+mn-ea"/>
                          <a:cs typeface="+mn-cs"/>
                        </a:rPr>
                        <a:t>cultural</a:t>
                      </a:r>
                      <a:r>
                        <a:rPr lang="en-GB" sz="2000" b="1" kern="1200" dirty="0">
                          <a:solidFill>
                            <a:schemeClr val="dk1"/>
                          </a:solidFill>
                          <a:effectLst>
                            <a:outerShdw blurRad="38100" dist="38100" dir="2700000" algn="tl">
                              <a:srgbClr val="000000">
                                <a:alpha val="43137"/>
                              </a:srgbClr>
                            </a:outerShdw>
                          </a:effectLst>
                          <a:latin typeface="+mn-lt"/>
                          <a:ea typeface="+mn-ea"/>
                          <a:cs typeface="+mn-cs"/>
                        </a:rPr>
                        <a:t> components of the environment likely to be affected by the project for the prediction of impacts?</a:t>
                      </a:r>
                      <a:endParaRPr lang="en-US" sz="2000" b="1" kern="1200" dirty="0">
                        <a:solidFill>
                          <a:schemeClr val="dk1"/>
                        </a:solidFill>
                        <a:effectLst>
                          <a:outerShdw blurRad="38100" dist="38100" dir="2700000" algn="tl">
                            <a:srgbClr val="000000">
                              <a:alpha val="43137"/>
                            </a:srgbClr>
                          </a:outerShdw>
                        </a:effectLst>
                        <a:latin typeface="+mn-lt"/>
                        <a:ea typeface="+mn-ea"/>
                        <a:cs typeface="+mn-cs"/>
                      </a:endParaRPr>
                    </a:p>
                    <a:p>
                      <a:pPr algn="just"/>
                      <a:endParaRPr lang="en-US" sz="2000" b="1" dirty="0">
                        <a:effectLst>
                          <a:outerShdw blurRad="38100" dist="38100" dir="2700000" algn="tl">
                            <a:srgbClr val="000000">
                              <a:alpha val="43137"/>
                            </a:srgbClr>
                          </a:outerShdw>
                        </a:effectLst>
                      </a:endParaRPr>
                    </a:p>
                  </a:txBody>
                  <a:tcPr/>
                </a:tc>
                <a:extLst>
                  <a:ext uri="{0D108BD9-81ED-4DB2-BD59-A6C34878D82A}">
                    <a16:rowId xmlns:a16="http://schemas.microsoft.com/office/drawing/2014/main" val="983328353"/>
                  </a:ext>
                </a:extLst>
              </a:tr>
            </a:tbl>
          </a:graphicData>
        </a:graphic>
      </p:graphicFrame>
      <p:sp>
        <p:nvSpPr>
          <p:cNvPr id="3" name="Title 1">
            <a:extLst>
              <a:ext uri="{FF2B5EF4-FFF2-40B4-BE49-F238E27FC236}">
                <a16:creationId xmlns:a16="http://schemas.microsoft.com/office/drawing/2014/main" id="{993FAB27-34BE-4593-A836-F9187C09EF8A}"/>
              </a:ext>
            </a:extLst>
          </p:cNvPr>
          <p:cNvSpPr txBox="1">
            <a:spLocks/>
          </p:cNvSpPr>
          <p:nvPr/>
        </p:nvSpPr>
        <p:spPr>
          <a:xfrm>
            <a:off x="142009" y="350978"/>
            <a:ext cx="11907982" cy="480291"/>
          </a:xfrm>
          <a:prstGeom prst="rect">
            <a:avLst/>
          </a:prstGeom>
        </p:spPr>
        <p:txBody>
          <a:bodyPr>
            <a:norm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lgn="ctr"/>
            <a:r>
              <a:rPr lang="en-US" sz="2800" b="1" dirty="0">
                <a:solidFill>
                  <a:schemeClr val="tx1"/>
                </a:solidFill>
                <a:effectLst>
                  <a:outerShdw blurRad="38100" dist="38100" dir="2700000" algn="tl">
                    <a:srgbClr val="000000">
                      <a:alpha val="43137"/>
                    </a:srgbClr>
                  </a:outerShdw>
                </a:effectLst>
              </a:rPr>
              <a:t>5.	</a:t>
            </a:r>
            <a:r>
              <a:rPr lang="en-US" sz="2800" b="1" dirty="0">
                <a:solidFill>
                  <a:schemeClr val="tx1"/>
                </a:solidFill>
                <a:effectLst>
                  <a:outerShdw blurRad="38100" dist="38100" dir="2700000" algn="tl">
                    <a:srgbClr val="000000">
                      <a:alpha val="43137"/>
                    </a:srgbClr>
                  </a:outerShdw>
                </a:effectLst>
                <a:latin typeface="+mn-lt"/>
              </a:rPr>
              <a:t>Description of the Environmental  and Social Baseline</a:t>
            </a:r>
          </a:p>
        </p:txBody>
      </p:sp>
    </p:spTree>
    <p:extLst>
      <p:ext uri="{BB962C8B-B14F-4D97-AF65-F5344CB8AC3E}">
        <p14:creationId xmlns:p14="http://schemas.microsoft.com/office/powerpoint/2010/main" val="10268455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docProps/app.xml><?xml version="1.0" encoding="utf-8"?>
<Properties xmlns="http://schemas.openxmlformats.org/officeDocument/2006/extended-properties" xmlns:vt="http://schemas.openxmlformats.org/officeDocument/2006/docPropsVTypes">
  <Template>TM03090430[[fn=Banded]]</Template>
  <TotalTime>1584</TotalTime>
  <Words>2083</Words>
  <Application>Microsoft Office PowerPoint</Application>
  <PresentationFormat>Widescreen</PresentationFormat>
  <Paragraphs>101</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Corbel</vt:lpstr>
      <vt:lpstr>Times New Roman</vt:lpstr>
      <vt:lpstr>Wingdings</vt:lpstr>
      <vt:lpstr>Banded</vt:lpstr>
      <vt:lpstr> SUSTAINABLE PROCUREMENT, ENVIRONMENT AND SOCIAL STANDARDS ENHANCEMENT – (SPESSE) Ahmadu bello university zaria </vt:lpstr>
      <vt:lpstr>TERMS OF REFERENCE [TOR]</vt:lpstr>
      <vt:lpstr>Duties of the chosen consultant [Contractor]  - terms of reference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SUSTAINABLE PROCUREMENT, ENVIRONMENT AND SOCIAL STANDARDS ENHANCEMENT – (SPESSE) Ahmadu bello university zaria</dc:title>
  <dc:creator>Musah Shaibu-Imodagbe</dc:creator>
  <cp:lastModifiedBy>Musah Shaibu-Imodagbe</cp:lastModifiedBy>
  <cp:revision>29</cp:revision>
  <dcterms:created xsi:type="dcterms:W3CDTF">2022-04-18T15:18:39Z</dcterms:created>
  <dcterms:modified xsi:type="dcterms:W3CDTF">2022-04-21T01:15:42Z</dcterms:modified>
</cp:coreProperties>
</file>