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953D-CF03-4617-B992-2BE248167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F37C37-F17F-48DD-BBE1-EF32588D9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69C36-C0C0-4B00-8260-7AFB6D78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9965F-2AE4-4777-BE92-02119FC42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E03F4-D4FE-4D6A-8AD4-69F0CB778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3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DA787-2BEE-4A0C-812E-F8AAB90ED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41DC7-2CF1-49ED-B5A8-5844FD943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E0BE2-30FB-4BD7-9746-F8C08B7B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325F8-9CD7-4BB4-9CF1-F964D3CDC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F22E8-5960-4904-A2F2-9556F4EF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A38185-5289-4A99-BF35-46A4A58CAE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064029-E9D3-44EE-B7E2-8853F1416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461D4-9E92-4722-A56A-4BA0EAC82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99FD0-6120-4696-96E1-7B3CA6DDD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A0787-5017-4271-B43A-A95BB694E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9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4300-A816-49A9-967D-FD469129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1D024-96E1-4AEB-91FD-C4DA46630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E52F4-1352-47E6-B848-847FE43A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89AE0-EAF7-47D2-9406-B47A1EB0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CE4C7-E503-4F6D-8078-3FE80C3C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6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62FCF-CB82-4BF6-AE94-B39BF283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31F70-6FA8-43E9-83A3-F1F4301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617B5-7E15-4895-90C4-B0D00102B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677EB-B3B1-49CE-9121-6802F4278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E24BB-D9EA-4CEF-A751-61C049281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7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BDE28-5472-4C94-8239-D3652A048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82E94-2651-4BFE-9E45-33279C8AAD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C211-4645-4A8D-9685-64893EE86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5DA68-2A09-482E-BA72-BA1535F3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BF885-14BF-4155-BC28-C83959E50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8F5AD-7CA0-49C6-943C-CE24C991C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5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B3519-9D70-423A-A4ED-0169C2F81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C518C-7414-44D4-B697-9A7286E3A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14594-73DB-4507-BB8C-E017525E3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75BFF-6D5D-47EE-A1AB-9CFD0F636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70DF6C-EC14-44A5-BA6F-341297ADE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2EB50-EDF3-4AE0-AB78-C38E36564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624F42-67CC-4911-B47F-BE126D2DA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B2064A-E9EB-4461-9893-6490F70A5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495F3-CB0D-4B4C-824D-8D5B44932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A55E00-8E92-42E7-B88D-409541E88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07FCC3-1774-4D62-8218-510E79AA0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FC0D3-EBF4-4A52-93E7-1C8B1ED9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5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1590DB-868A-4208-A978-1283C998D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3DDDA1-7EC7-4B8D-93BB-44B0E396A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03F45D-B469-4AAC-8808-D186F509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7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2969-22DF-49FC-A4FE-D2418CEE2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D259C-B724-44C9-88EC-DBA138AD2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B8C56-5361-4C2F-9995-7AC59515F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7A3EE-2FF0-48AD-A60C-A7C77FAD9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62318-651B-4C79-B833-759CBDAE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9584A-8F6A-435D-974F-EDA6C4E2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2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E3D57-0666-4DFA-838D-17DAE2E1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B87058-CF6B-420C-A97B-7FD2A54834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48C06-98CA-450A-A7CF-A66CD50CE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9D6D1-F01F-45FC-830F-51F34E8A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3D8B45-2A89-4FA9-B378-0F9180A25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4292C-DE06-4582-BB6A-E09D88F7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09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4E57B8-61BC-4EFD-983A-9354537E0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D9072-5282-4079-B40B-4C7F8F0FC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2B180-5698-475E-9DE3-0DA20DEB12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2AD86-752D-44CF-BA0F-1B5428647DAD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516B4-BFC2-4887-8583-653FD88B0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D85C0-4A21-4CB4-A989-AAEAFEBEF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D69F1-9579-447A-AB6C-2101F9CBF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3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8A876-7C88-4058-AC72-86C3519D75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ESIA/ESMP Quality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ABD64-5060-4B5F-A677-61A4787807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By </a:t>
            </a:r>
          </a:p>
          <a:p>
            <a:r>
              <a:rPr lang="en-US" dirty="0"/>
              <a:t>Prof. Wisdom </a:t>
            </a:r>
            <a:r>
              <a:rPr lang="en-US" dirty="0" err="1"/>
              <a:t>Sohunago</a:t>
            </a:r>
            <a:r>
              <a:rPr lang="en-US" dirty="0"/>
              <a:t> Japhet</a:t>
            </a:r>
          </a:p>
          <a:p>
            <a:r>
              <a:rPr lang="en-US" dirty="0" err="1"/>
              <a:t>Programme</a:t>
            </a:r>
            <a:r>
              <a:rPr lang="en-US" dirty="0"/>
              <a:t> Leader (Environmental Standards)</a:t>
            </a:r>
          </a:p>
          <a:p>
            <a:r>
              <a:rPr lang="en-US" dirty="0"/>
              <a:t>SPESSECE, ABU Zaria</a:t>
            </a:r>
          </a:p>
        </p:txBody>
      </p:sp>
    </p:spTree>
    <p:extLst>
      <p:ext uri="{BB962C8B-B14F-4D97-AF65-F5344CB8AC3E}">
        <p14:creationId xmlns:p14="http://schemas.microsoft.com/office/powerpoint/2010/main" val="3787123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EC221-DCC6-45CC-914F-1EF7DF3CE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894F9-CA37-40E1-8366-016D87437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therefore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strongl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technicall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focused,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addres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robustnes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fairnes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cultura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valu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argument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that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suppor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EIA.</a:t>
            </a:r>
          </a:p>
          <a:p>
            <a:endParaRPr lang="en-US" sz="1800" spc="-1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1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1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1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1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reasons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raise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another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essentia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consideratio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decide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 the validity of review comments.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538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9B4B7-0683-4BFF-B692-2A748B539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5457D-A23F-4B35-952E-EE8EC3A39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Stakeholder review is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essential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because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need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transparency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accountabilit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information.</a:t>
            </a:r>
          </a:p>
          <a:p>
            <a:endParaRPr lang="en-US" sz="1800" spc="-1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1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shoul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substitut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becaus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publi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doe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necessaril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contai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insigh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appointed peer reviewer (US EPA, 2000).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02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5DFE-D674-4162-8247-D3BB093C8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Decision-makers’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3906C-B8E5-46E8-9259-FF5CBEBEB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 part of the decision-making process, it is necessary to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accurat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 clearl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befor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makin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 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pPr algn="just"/>
            <a:endParaRPr lang="en-US" sz="1800" spc="2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doub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authoritie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abl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examples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protracte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becaus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neithe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accurat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pPr algn="just"/>
            <a:endParaRPr lang="en-US" sz="1800" dirty="0">
              <a:latin typeface="Trebuchet MS" panose="020B0603020202020204" pitchFamily="34" charset="0"/>
            </a:endParaRPr>
          </a:p>
          <a:p>
            <a:pPr algn="just"/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makers’ review takes stock of whether specific authority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recognize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exampl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regulations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by-laws)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whether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technicall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robus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required 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followe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addressed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adequately. </a:t>
            </a:r>
          </a:p>
          <a:p>
            <a:pPr algn="just"/>
            <a:endParaRPr lang="en-US" sz="1800" spc="1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stron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betwee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componen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importan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characteristic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goo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namel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provisio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interprete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informed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decision-making.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41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FECDA-E658-47E0-B488-07CCD63A4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1755" marR="119761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 by other authorities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BDEC4-3ACE-461E-8560-B260FF38E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While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specific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authorities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designated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with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task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authoritie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inpu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pPr algn="just"/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80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endParaRPr lang="en-US" sz="1800" spc="3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These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woul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governmen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department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affected by the decision as well as other authorities who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issu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permits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  </a:t>
            </a:r>
          </a:p>
          <a:p>
            <a:pPr algn="just"/>
            <a:endParaRPr lang="en-US" sz="1800" spc="2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endParaRPr lang="en-US" sz="1800" spc="2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endParaRPr lang="en-US" sz="1800" spc="2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algn="just"/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authoritie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would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typicall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muc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sam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 </a:t>
            </a:r>
            <a:r>
              <a:rPr lang="en-US" sz="1800" spc="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relevan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regulatory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requirements have been recognized and addressed in the EIA.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43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D8227-DBA9-4049-A932-74BC53B4F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Project Proponent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413D0-9DCC-4284-9AD4-3EC31ECD4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R="46990" algn="just">
              <a:lnSpc>
                <a:spcPct val="105000"/>
              </a:lnSpc>
              <a:spcBef>
                <a:spcPts val="370"/>
              </a:spcBef>
            </a:pP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Obviousl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projec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proponen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woul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Inevitabl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woul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focu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accurat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description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propose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activit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wel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impac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pPr marL="0" marR="46990" algn="just">
              <a:lnSpc>
                <a:spcPct val="105000"/>
              </a:lnSpc>
              <a:spcBef>
                <a:spcPts val="370"/>
              </a:spcBef>
              <a:spcAft>
                <a:spcPts val="0"/>
              </a:spcAft>
            </a:pPr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R="46990" algn="just">
              <a:lnSpc>
                <a:spcPct val="105000"/>
              </a:lnSpc>
              <a:spcBef>
                <a:spcPts val="370"/>
              </a:spcBef>
            </a:pP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element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proponent’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recommendation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these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are practicable and implementable. </a:t>
            </a:r>
          </a:p>
          <a:p>
            <a:pPr marR="46990" algn="just">
              <a:lnSpc>
                <a:spcPct val="105000"/>
              </a:lnSpc>
              <a:spcBef>
                <a:spcPts val="370"/>
              </a:spcBef>
            </a:pPr>
            <a:endParaRPr lang="en-US" sz="1800" spc="1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R="46990" algn="just">
              <a:lnSpc>
                <a:spcPct val="105000"/>
              </a:lnSpc>
              <a:spcBef>
                <a:spcPts val="370"/>
              </a:spcBef>
            </a:pPr>
            <a:endParaRPr lang="en-US" sz="1800" spc="1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R="46990" algn="just">
              <a:lnSpc>
                <a:spcPct val="105000"/>
              </a:lnSpc>
              <a:spcBef>
                <a:spcPts val="370"/>
              </a:spcBef>
            </a:pPr>
            <a:endParaRPr lang="en-US" sz="1800" spc="1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R="46990" algn="just">
              <a:lnSpc>
                <a:spcPct val="105000"/>
              </a:lnSpc>
              <a:spcBef>
                <a:spcPts val="370"/>
              </a:spcBef>
            </a:pP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This does not imply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proponent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righ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vet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recommendation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migh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like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doe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contai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recommendation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simpl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impossibl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implemen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or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financial grounds.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755" marR="0" algn="just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00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640A4-9A48-4C81-9166-654F0433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Financiers’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F2E7C-1DA4-4074-9F71-9D282E7FF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cas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larg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development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financiers involve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satisf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themselve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accurat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endParaRPr lang="en-US" sz="1800" spc="24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24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2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African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Developmen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Bank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Developmen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Southern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Africa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Worl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Industria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Corporation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(IFC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)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example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financiers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endParaRPr lang="en-US" sz="1800" spc="1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1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Financier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adequat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quality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also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particula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polic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procedura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(suc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safeguar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policies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the World Bank).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67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804E-14DE-4862-BD58-88A1A39E1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Specific Principles for EIA Review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11E8-B3AC-41A0-BE6C-71B19272A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followin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aspect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liste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UNE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(2002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)</a:t>
            </a:r>
            <a:r>
              <a:rPr lang="en-US" sz="1800" spc="1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consideratio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review:</a:t>
            </a:r>
          </a:p>
          <a:p>
            <a:pPr marL="0" indent="0">
              <a:buNone/>
            </a:pPr>
            <a:endParaRPr lang="en-US" sz="1800" spc="7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72390" marR="149479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performance of scoping;</a:t>
            </a:r>
          </a:p>
          <a:p>
            <a:pPr marL="0" marR="149479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164590" algn="just">
              <a:spcBef>
                <a:spcPts val="55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 accuracy of impact prediction;</a:t>
            </a:r>
          </a:p>
          <a:p>
            <a:pPr marL="0" marR="1164590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335405" algn="just">
              <a:spcBef>
                <a:spcPts val="55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 comparison of alternatives;</a:t>
            </a:r>
          </a:p>
          <a:p>
            <a:pPr marL="0" marR="1335405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0" algn="just">
              <a:spcBef>
                <a:spcPts val="55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effectivenes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2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2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propose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2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mitigatio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2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measures;</a:t>
            </a:r>
          </a:p>
          <a:p>
            <a:pPr marL="0" marR="0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026795" algn="just">
              <a:spcBef>
                <a:spcPts val="55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requirements for monitoring; and</a:t>
            </a:r>
          </a:p>
          <a:p>
            <a:pPr marL="0" marR="1026795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metho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engagement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44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5342F-E0BD-4145-AD02-14F76303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C88D4-2A04-4B11-ACD1-54CD483FA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390" marR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There are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aspect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considere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critica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practice.</a:t>
            </a: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pPr marL="72390" marR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These aspects include:</a:t>
            </a: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72390" marR="1937385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scientific rigor</a:t>
            </a:r>
          </a:p>
          <a:p>
            <a:pPr marL="0" marR="1937385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963295" algn="just">
              <a:spcBef>
                <a:spcPts val="55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accessibility of the EIA report; and</a:t>
            </a:r>
          </a:p>
          <a:p>
            <a:pPr marL="0" marR="963295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latin typeface="Trebuchet MS" panose="020B0603020202020204" pitchFamily="34" charset="0"/>
              <a:ea typeface="Times New Roman" panose="02020603050405020304" pitchFamily="18" charset="0"/>
            </a:endParaRPr>
          </a:p>
          <a:p>
            <a:pPr marL="0" marR="963295" indent="0" algn="just">
              <a:spcBef>
                <a:spcPts val="55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819150" algn="just">
              <a:spcBef>
                <a:spcPts val="55"/>
              </a:spcBef>
              <a:spcAft>
                <a:spcPts val="0"/>
              </a:spcAft>
            </a:pP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stakeholder engagement process.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lnSpc>
                <a:spcPts val="1100"/>
              </a:lnSpc>
              <a:spcBef>
                <a:spcPts val="55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3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38D58-7087-4D42-B6D7-39543F333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CONDUCTING A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8E764-B6B1-46B9-95CA-475EAD1E5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5715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UNEP (2002) recommends conducting a review according to the following three steps:</a:t>
            </a:r>
          </a:p>
          <a:p>
            <a:pPr marL="0" marR="5715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0" marR="5842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Step 1: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identif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deficiencie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8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report.</a:t>
            </a:r>
          </a:p>
          <a:p>
            <a:pPr marL="0" marR="5842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800" spc="1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5842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55245" indent="0" algn="just">
              <a:lnSpc>
                <a:spcPct val="105000"/>
              </a:lnSpc>
              <a:spcBef>
                <a:spcPts val="55"/>
              </a:spcBef>
              <a:spcAft>
                <a:spcPts val="0"/>
              </a:spcAft>
              <a:buNone/>
              <a:tabLst>
                <a:tab pos="177800" algn="l"/>
              </a:tabLs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	Step 2: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focu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shortcoming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report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2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Separate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crucia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deficiencies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</a:t>
            </a:r>
            <a:r>
              <a:rPr lang="en-US" sz="1800" spc="-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directl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			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impede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fro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importan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9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ones.</a:t>
            </a:r>
          </a:p>
          <a:p>
            <a:pPr marL="0" marR="55245" indent="0" algn="just">
              <a:lnSpc>
                <a:spcPct val="105000"/>
              </a:lnSpc>
              <a:spcBef>
                <a:spcPts val="55"/>
              </a:spcBef>
              <a:spcAft>
                <a:spcPts val="0"/>
              </a:spcAft>
              <a:buNone/>
              <a:tabLst>
                <a:tab pos="177800" algn="l"/>
              </a:tabLst>
            </a:pPr>
            <a:endParaRPr lang="en-US" sz="1800" spc="1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55245" indent="0" algn="just">
              <a:lnSpc>
                <a:spcPct val="105000"/>
              </a:lnSpc>
              <a:spcBef>
                <a:spcPts val="55"/>
              </a:spcBef>
              <a:spcAft>
                <a:spcPts val="0"/>
              </a:spcAft>
              <a:buNone/>
              <a:tabLst>
                <a:tab pos="177800" algn="l"/>
              </a:tabLs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22606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00" algn="l"/>
              </a:tabLs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	Step 3: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recommend how shortcomings are to be remedied to facilitate informed decision- 			making.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0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0E5E9-5FD2-456D-97D8-8731852ED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Selecting reviewers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4F1C0-A58C-4F2A-B5DB-1F6AFCE68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firs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perso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shoul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leve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expertise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simila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greate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specialist/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practitioner who compiled the report. </a:t>
            </a:r>
          </a:p>
          <a:p>
            <a:pPr marL="0" indent="0">
              <a:buNone/>
            </a:pPr>
            <a:endParaRPr lang="en-US" sz="180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dirty="0"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reviewer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should be well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verse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requirement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1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endParaRPr lang="en-US" sz="1800" spc="17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17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17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Experience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competence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reputatio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importan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academi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qualifications.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25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D1FA3-590B-4AE5-BDC2-682D83CA3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CFBD8-E471-4284-86E3-3533A54A0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purpose of Environmental and Social Impact Assessment (ESIA) is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environmenta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consequences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given activities so as to inform decision-making.</a:t>
            </a:r>
          </a:p>
          <a:p>
            <a:pPr marL="0" indent="0" algn="just">
              <a:buNone/>
            </a:pPr>
            <a:endParaRPr lang="en-US" sz="1800" dirty="0">
              <a:latin typeface="Trebuchet MS" panose="020B0603020202020204" pitchFamily="34" charset="0"/>
            </a:endParaRPr>
          </a:p>
          <a:p>
            <a:pPr algn="just"/>
            <a:endParaRPr lang="en-US" sz="1800" dirty="0">
              <a:latin typeface="Trebuchet MS" panose="020B0603020202020204" pitchFamily="34" charset="0"/>
            </a:endParaRPr>
          </a:p>
          <a:p>
            <a:pPr algn="just"/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Such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mus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accessibl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users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stakeholders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pPr algn="just"/>
            <a:endParaRPr lang="en-US" sz="1800" dirty="0">
              <a:latin typeface="Trebuchet MS" panose="020B0603020202020204" pitchFamily="34" charset="0"/>
            </a:endParaRPr>
          </a:p>
          <a:p>
            <a:pPr algn="just"/>
            <a:endParaRPr lang="en-US" sz="1800" dirty="0">
              <a:latin typeface="Trebuchet MS" panose="020B0603020202020204" pitchFamily="34" charset="0"/>
            </a:endParaRPr>
          </a:p>
          <a:p>
            <a:pPr algn="just"/>
            <a:endParaRPr lang="en-US" sz="1800" dirty="0">
              <a:latin typeface="Trebuchet MS" panose="020B0603020202020204" pitchFamily="34" charset="0"/>
            </a:endParaRPr>
          </a:p>
          <a:p>
            <a:pPr algn="just"/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challenge faced by ESIA practitioners is to ensure that the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correct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comprehensible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88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B9E2D-8715-4C67-AF31-98EFA332D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1755" marR="969010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Responding to review comments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9C79A-687F-45F0-9D4E-FCF09457D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generall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perceive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arbite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whether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particula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withi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)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acceptable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or not. </a:t>
            </a:r>
          </a:p>
          <a:p>
            <a:pPr marL="0" indent="0">
              <a:buNone/>
            </a:pPr>
            <a:endParaRPr lang="en-US" sz="1800" spc="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challenge for those who commission reviews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mak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a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judgemen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validit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comments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endParaRPr lang="en-US" sz="1800" spc="3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3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insigh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information that is being presented.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05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C296-7522-432D-9633-AADAC6DD9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5F6C0-D3D4-4282-9163-ED7FAFAAF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a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expresse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a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divergen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opinio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a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useful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mechanis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clarif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issue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opportunity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dialogue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endParaRPr lang="en-US" sz="1800" spc="-5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-5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discussio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betwee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tw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should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focus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reasoning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behind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rather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than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on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themselves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criteri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: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consistency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logic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sufficiency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efficiency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 assumptions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958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5B259-3F1D-4778-88CC-552C72FB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Terms of reference for reviewers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6BF15-E4D8-4C28-9773-7B44A3656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recommende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clea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term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referenc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indicatin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scop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work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leve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detail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expectation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mus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fulfille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conductin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  </a:t>
            </a: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pc="2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Typica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term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reference may include:</a:t>
            </a: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Trebuchet MS" panose="020B0603020202020204" pitchFamily="34" charset="0"/>
              <a:ea typeface="Times New Roman" panose="02020603050405020304" pitchFamily="18" charset="0"/>
            </a:endParaRPr>
          </a:p>
          <a:p>
            <a:pPr marL="254000" marR="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241300" algn="l"/>
              </a:tabLst>
            </a:pP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technica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conten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method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 the EIA, taking into account the budget and time allocated for the study;</a:t>
            </a:r>
          </a:p>
          <a:p>
            <a:pPr marL="72390" marR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41300" algn="l"/>
              </a:tabLs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755" algn="just">
              <a:spcBef>
                <a:spcPts val="0"/>
              </a:spcBef>
            </a:pP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identifyin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whethe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obviou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information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gaps, omissions, or inaccuracies that may need to be addressed;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755" marR="0" algn="just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48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483C5-575C-4B60-BCC6-3194BC2F2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A3EA0-70D8-47F9-AAAF-4CB0E3A57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1610" marR="5842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177800" algn="l"/>
              </a:tabLst>
            </a:pP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degre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whic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original terms of reference ;</a:t>
            </a:r>
          </a:p>
          <a:p>
            <a:pPr marL="0" marR="5842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00" algn="l"/>
              </a:tabLst>
            </a:pPr>
            <a:endParaRPr lang="en-US" sz="180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5842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800" algn="l"/>
              </a:tabLs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1610" marR="5461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177800" algn="l"/>
              </a:tabLs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assessing whether the recommendations in the study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practicabl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reflec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options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;</a:t>
            </a:r>
            <a:r>
              <a:rPr lang="en-US" sz="1800" spc="1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</a:t>
            </a:r>
          </a:p>
          <a:p>
            <a:pPr marL="181610" marR="5461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177800" algn="l"/>
              </a:tabLst>
            </a:pPr>
            <a:endParaRPr lang="en-US" sz="1800" spc="25" dirty="0">
              <a:latin typeface="Trebuchet MS" panose="020B0603020202020204" pitchFamily="34" charset="0"/>
              <a:ea typeface="Times New Roman" panose="02020603050405020304" pitchFamily="18" charset="0"/>
            </a:endParaRPr>
          </a:p>
          <a:p>
            <a:pPr marL="181610" marR="5461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177800" algn="l"/>
              </a:tabLs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1610" marR="59690" indent="-18161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177800" algn="l"/>
              </a:tabLst>
            </a:pP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statin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alternativ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viewpoint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concernin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issues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 the report, if any.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0917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7923C-F273-45AB-887B-76A4F28AD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Checklist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A7C8F5-1355-4D2E-8A1D-FDA565357B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54726"/>
            <a:ext cx="10515600" cy="3093135"/>
          </a:xfrm>
        </p:spPr>
      </p:pic>
    </p:spTree>
    <p:extLst>
      <p:ext uri="{BB962C8B-B14F-4D97-AF65-F5344CB8AC3E}">
        <p14:creationId xmlns:p14="http://schemas.microsoft.com/office/powerpoint/2010/main" val="1335271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C783-E5F3-4F0F-BAD3-B273A2D1D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+mn-lt"/>
              </a:rPr>
              <a:t>Explanation of the Review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E1C9E49-D224-4BD7-8321-67D47BB3D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8863" y="1825625"/>
            <a:ext cx="7774274" cy="4351338"/>
          </a:xfrm>
        </p:spPr>
      </p:pic>
    </p:spTree>
    <p:extLst>
      <p:ext uri="{BB962C8B-B14F-4D97-AF65-F5344CB8AC3E}">
        <p14:creationId xmlns:p14="http://schemas.microsoft.com/office/powerpoint/2010/main" val="2784358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05DB5-E0FA-4C2C-A898-8FFF841B4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A7FD3-2E1D-48D2-9442-B7B3D6E20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Recommendations</a:t>
            </a:r>
            <a:endParaRPr lang="en-US" sz="2800" dirty="0">
              <a:effectLst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effectLst/>
                <a:ea typeface="Times New Roman" panose="02020603050405020304" pitchFamily="18" charset="0"/>
              </a:rPr>
              <a:t> 			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ESIA/ESMP approved if the overall average  grade is 4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ESIA/ESMP conditionally approved subject to providing additional information if the overall average grade is between 3 and 4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ESIA/ESMP rejected if the average overall grade is less than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95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FB497-53A3-439A-92D8-23C58337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+mn-lt"/>
              </a:rPr>
              <a:t>1. METHODOLOGY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F7C266-A838-4932-ABFA-4C80F5C621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7435" y="1825625"/>
            <a:ext cx="7577130" cy="4351338"/>
          </a:xfrm>
        </p:spPr>
      </p:pic>
    </p:spTree>
    <p:extLst>
      <p:ext uri="{BB962C8B-B14F-4D97-AF65-F5344CB8AC3E}">
        <p14:creationId xmlns:p14="http://schemas.microsoft.com/office/powerpoint/2010/main" val="1296276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26BC4-65BE-4A20-93B2-F0F418E7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+mn-lt"/>
              </a:rPr>
              <a:t>Methodology ( </a:t>
            </a:r>
            <a:r>
              <a:rPr lang="en-US" sz="4400" b="1" dirty="0" err="1">
                <a:latin typeface="+mn-lt"/>
              </a:rPr>
              <a:t>ctd</a:t>
            </a:r>
            <a:r>
              <a:rPr lang="en-US" sz="4400" b="1" dirty="0">
                <a:latin typeface="+mn-lt"/>
              </a:rPr>
              <a:t>)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66749A-73B5-4AFA-AE1F-1289A26C1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1177" y="1392865"/>
            <a:ext cx="7950463" cy="4784098"/>
          </a:xfrm>
        </p:spPr>
      </p:pic>
    </p:spTree>
    <p:extLst>
      <p:ext uri="{BB962C8B-B14F-4D97-AF65-F5344CB8AC3E}">
        <p14:creationId xmlns:p14="http://schemas.microsoft.com/office/powerpoint/2010/main" val="2540851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DF854-3BEF-4E85-B343-7B10AC389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</a:t>
            </a:r>
            <a:r>
              <a:rPr lang="en-US" sz="4400" b="1" dirty="0"/>
              <a:t>Legal and Institutional Framework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72A9C0-DCCB-44BE-9E0A-B75C853EC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7958" y="1825625"/>
            <a:ext cx="9176084" cy="4351338"/>
          </a:xfrm>
        </p:spPr>
      </p:pic>
    </p:spTree>
    <p:extLst>
      <p:ext uri="{BB962C8B-B14F-4D97-AF65-F5344CB8AC3E}">
        <p14:creationId xmlns:p14="http://schemas.microsoft.com/office/powerpoint/2010/main" val="1036627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1D18A-B3DA-4EED-8760-9D7D6456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Best practice operating principles for the EIA process.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75B359-212E-4D21-8E45-BAE6C747E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10093"/>
            <a:ext cx="10614334" cy="6181833"/>
          </a:xfrm>
        </p:spPr>
      </p:pic>
    </p:spTree>
    <p:extLst>
      <p:ext uri="{BB962C8B-B14F-4D97-AF65-F5344CB8AC3E}">
        <p14:creationId xmlns:p14="http://schemas.microsoft.com/office/powerpoint/2010/main" val="62900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8E31-7CD3-4C82-BAA9-140D377A6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+mn-lt"/>
              </a:rPr>
              <a:t>3.	Project Description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9F221C-8ACC-4335-AE1F-3CA5700139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9242" y="1825625"/>
            <a:ext cx="7753516" cy="4351338"/>
          </a:xfrm>
        </p:spPr>
      </p:pic>
    </p:spTree>
    <p:extLst>
      <p:ext uri="{BB962C8B-B14F-4D97-AF65-F5344CB8AC3E}">
        <p14:creationId xmlns:p14="http://schemas.microsoft.com/office/powerpoint/2010/main" val="689618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0DA8-41B0-4B25-88CC-B6A33C20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+mn-lt"/>
              </a:rPr>
              <a:t>Associated  Facilities and Project Alternatives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B844A6-D79E-47C2-A79C-6A9F501D8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582" y="1825625"/>
            <a:ext cx="9670836" cy="4351338"/>
          </a:xfrm>
        </p:spPr>
      </p:pic>
    </p:spTree>
    <p:extLst>
      <p:ext uri="{BB962C8B-B14F-4D97-AF65-F5344CB8AC3E}">
        <p14:creationId xmlns:p14="http://schemas.microsoft.com/office/powerpoint/2010/main" val="1461164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8BAAF-2CA2-46D3-A0A8-D080A34C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Description of the Environmental  and Social Baseline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E7C3F5-C1B3-4E22-AF26-65553388C8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9480" y="1825625"/>
            <a:ext cx="7733040" cy="4351338"/>
          </a:xfrm>
        </p:spPr>
      </p:pic>
    </p:spTree>
    <p:extLst>
      <p:ext uri="{BB962C8B-B14F-4D97-AF65-F5344CB8AC3E}">
        <p14:creationId xmlns:p14="http://schemas.microsoft.com/office/powerpoint/2010/main" val="32180258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11EB6-04CD-4606-B030-A39925730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IMPACTS  and RISKS IDENTIFICATION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8A15F8-5808-4756-876F-4C5C8F7D1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130" y="1414130"/>
            <a:ext cx="8110361" cy="4762833"/>
          </a:xfrm>
        </p:spPr>
      </p:pic>
    </p:spTree>
    <p:extLst>
      <p:ext uri="{BB962C8B-B14F-4D97-AF65-F5344CB8AC3E}">
        <p14:creationId xmlns:p14="http://schemas.microsoft.com/office/powerpoint/2010/main" val="40088818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70685-F592-4BE6-B991-566214EDB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IMPACTS  and RISKS IDENTIFICATION (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ctd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68EDB7-3E0B-47DD-BDF9-409AF7A34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3905" y="1825625"/>
            <a:ext cx="7424189" cy="4351338"/>
          </a:xfrm>
        </p:spPr>
      </p:pic>
    </p:spTree>
    <p:extLst>
      <p:ext uri="{BB962C8B-B14F-4D97-AF65-F5344CB8AC3E}">
        <p14:creationId xmlns:p14="http://schemas.microsoft.com/office/powerpoint/2010/main" val="989272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7A3C1-DD9D-44C6-B508-3AD16EBB7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Environment and Social Management Plan (ESMP)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A2B6E8-1A21-4D1B-BB7E-2F772D7AA3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9997" y="1825625"/>
            <a:ext cx="7812005" cy="4351338"/>
          </a:xfrm>
        </p:spPr>
      </p:pic>
    </p:spTree>
    <p:extLst>
      <p:ext uri="{BB962C8B-B14F-4D97-AF65-F5344CB8AC3E}">
        <p14:creationId xmlns:p14="http://schemas.microsoft.com/office/powerpoint/2010/main" val="12297033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0B80A-6F23-4989-A256-0BDBBEE2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Public participation and Stakeholder Engagement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619D52-92B5-4EF9-935D-8CB1955962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0093" y="1825625"/>
            <a:ext cx="8091814" cy="4351338"/>
          </a:xfrm>
        </p:spPr>
      </p:pic>
    </p:spTree>
    <p:extLst>
      <p:ext uri="{BB962C8B-B14F-4D97-AF65-F5344CB8AC3E}">
        <p14:creationId xmlns:p14="http://schemas.microsoft.com/office/powerpoint/2010/main" val="40123007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F7C17-EFF0-4086-A459-72E7075DE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9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. Environment and Social Commitment Plan (ESCP) and</a:t>
            </a:r>
            <a:b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10 Non Technical Summary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A6C5B1-4EFD-4890-8979-FFB974223B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229" y="1825625"/>
            <a:ext cx="7785541" cy="4351338"/>
          </a:xfrm>
        </p:spPr>
      </p:pic>
    </p:spTree>
    <p:extLst>
      <p:ext uri="{BB962C8B-B14F-4D97-AF65-F5344CB8AC3E}">
        <p14:creationId xmlns:p14="http://schemas.microsoft.com/office/powerpoint/2010/main" val="354331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0CC52-007F-4900-BAC0-BACA0078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Lay out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9C9CE3-3B4B-4995-BE1C-7CE44FA5D0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3230"/>
            <a:ext cx="10515600" cy="3896128"/>
          </a:xfrm>
        </p:spPr>
      </p:pic>
    </p:spTree>
    <p:extLst>
      <p:ext uri="{BB962C8B-B14F-4D97-AF65-F5344CB8AC3E}">
        <p14:creationId xmlns:p14="http://schemas.microsoft.com/office/powerpoint/2010/main" val="24818103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55F13-72EC-4938-A268-EEB4550AC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F1894-9050-4167-B33F-A8E16C970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for your patience</a:t>
            </a:r>
          </a:p>
          <a:p>
            <a:r>
              <a:rPr lang="en-US" dirty="0"/>
              <a:t>Question?</a:t>
            </a:r>
          </a:p>
          <a:p>
            <a:r>
              <a:rPr lang="en-US"/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2535649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16DD0-8DE1-461B-AC2C-0830C918D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   </a:t>
            </a:r>
            <a:r>
              <a:rPr lang="en-US" sz="1800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purpose of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09E66-3355-469C-A33B-5D1FE8E41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simpl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practic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independent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don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accurate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comprehensiv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clearly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presented. </a:t>
            </a:r>
          </a:p>
          <a:p>
            <a:endParaRPr lang="en-US" sz="1800" dirty="0">
              <a:latin typeface="Trebuchet MS" panose="020B0603020202020204" pitchFamily="34" charset="0"/>
            </a:endParaRPr>
          </a:p>
          <a:p>
            <a:pPr marL="0" marR="80645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At the same time review is an integral part of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serve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fro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perspectives.</a:t>
            </a:r>
          </a:p>
          <a:p>
            <a:pPr marL="0" marR="80645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endParaRPr lang="en-US" sz="1800" spc="-1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80645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endParaRPr lang="en-US" sz="1800" spc="-1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80645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endParaRPr lang="en-US" sz="1800" spc="-1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marR="80645" indent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importan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bot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inheren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improve the quality of an EIA and enhance its credibility.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869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B4144-6CAB-4F6E-9CA8-16EA7066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425E1-F7A7-488F-BB49-C53624EA6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conducte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addresse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issue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raise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during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scopin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sufficien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19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endParaRPr lang="en-US" sz="1800" spc="190" dirty="0">
              <a:latin typeface="Trebuchet MS" panose="020B0603020202020204" pitchFamily="34" charset="0"/>
            </a:endParaRPr>
          </a:p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systematic,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ope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assure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decision-maker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credible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 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als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impart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public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confidenc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proces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(UNEP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2002)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endParaRPr lang="en-US" sz="1800" dirty="0">
              <a:latin typeface="Trebuchet MS" panose="020B0603020202020204" pitchFamily="34" charset="0"/>
            </a:endParaRPr>
          </a:p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purpose 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completenes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report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  <a:r>
              <a:rPr lang="en-US" sz="1800" spc="7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717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2DE89-1C61-408D-A50E-29A2BDFA8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72230-77B2-47A0-A3E6-83A403E6E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Accordin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UNE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(2002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)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ke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objective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1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to:</a:t>
            </a:r>
          </a:p>
          <a:p>
            <a:r>
              <a:rPr lang="en-US" sz="1800" spc="20" dirty="0">
                <a:latin typeface="Trebuchet MS" panose="020B0603020202020204" pitchFamily="34" charset="0"/>
              </a:rPr>
              <a:t>assess the adequacy and quality of an EIA report;</a:t>
            </a:r>
          </a:p>
          <a:p>
            <a:r>
              <a:rPr lang="en-US" sz="1800" spc="20" dirty="0">
                <a:latin typeface="Trebuchet MS" panose="020B0603020202020204" pitchFamily="34" charset="0"/>
              </a:rPr>
              <a:t>take account of public comment;</a:t>
            </a:r>
          </a:p>
          <a:p>
            <a:r>
              <a:rPr lang="en-US" sz="1800" spc="20" dirty="0">
                <a:latin typeface="Trebuchet MS" panose="020B0603020202020204" pitchFamily="34" charset="0"/>
              </a:rPr>
              <a:t>determine if the information is sufficient for a final</a:t>
            </a:r>
          </a:p>
          <a:p>
            <a:r>
              <a:rPr lang="en-US" sz="1800" spc="20" dirty="0">
                <a:latin typeface="Trebuchet MS" panose="020B0603020202020204" pitchFamily="34" charset="0"/>
              </a:rPr>
              <a:t>decision to be made;  and</a:t>
            </a:r>
          </a:p>
          <a:p>
            <a:r>
              <a:rPr lang="en-US" sz="1800" spc="20" dirty="0">
                <a:latin typeface="Trebuchet MS" panose="020B0603020202020204" pitchFamily="34" charset="0"/>
              </a:rPr>
              <a:t>identify  the  deficiencies  in  the  EIA  report.</a:t>
            </a:r>
          </a:p>
          <a:p>
            <a:endParaRPr lang="en-US" sz="1800" spc="20" dirty="0">
              <a:latin typeface="Trebuchet MS" panose="020B0603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8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20E72-BDAA-4CE7-81C1-9CA31DDE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Review during different stages of the EIA process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8CDFA3C-3EA0-427E-8BEF-346BB39F37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7609266"/>
              </p:ext>
            </p:extLst>
          </p:nvPr>
        </p:nvGraphicFramePr>
        <p:xfrm>
          <a:off x="838201" y="1339703"/>
          <a:ext cx="9890051" cy="52524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17122">
                  <a:extLst>
                    <a:ext uri="{9D8B030D-6E8A-4147-A177-3AD203B41FA5}">
                      <a16:colId xmlns:a16="http://schemas.microsoft.com/office/drawing/2014/main" val="3956515305"/>
                    </a:ext>
                  </a:extLst>
                </a:gridCol>
                <a:gridCol w="2503340">
                  <a:extLst>
                    <a:ext uri="{9D8B030D-6E8A-4147-A177-3AD203B41FA5}">
                      <a16:colId xmlns:a16="http://schemas.microsoft.com/office/drawing/2014/main" val="1893913359"/>
                    </a:ext>
                  </a:extLst>
                </a:gridCol>
                <a:gridCol w="323821">
                  <a:extLst>
                    <a:ext uri="{9D8B030D-6E8A-4147-A177-3AD203B41FA5}">
                      <a16:colId xmlns:a16="http://schemas.microsoft.com/office/drawing/2014/main" val="3168367167"/>
                    </a:ext>
                  </a:extLst>
                </a:gridCol>
                <a:gridCol w="4316935">
                  <a:extLst>
                    <a:ext uri="{9D8B030D-6E8A-4147-A177-3AD203B41FA5}">
                      <a16:colId xmlns:a16="http://schemas.microsoft.com/office/drawing/2014/main" val="1866469729"/>
                    </a:ext>
                  </a:extLst>
                </a:gridCol>
                <a:gridCol w="328833">
                  <a:extLst>
                    <a:ext uri="{9D8B030D-6E8A-4147-A177-3AD203B41FA5}">
                      <a16:colId xmlns:a16="http://schemas.microsoft.com/office/drawing/2014/main" val="1341291047"/>
                    </a:ext>
                  </a:extLst>
                </a:gridCol>
              </a:tblGrid>
              <a:tr h="252080"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Stage in the EIA process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10731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Purpose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Criteria for review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98735391"/>
                  </a:ext>
                </a:extLst>
              </a:tr>
              <a:tr h="1056533"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Scoping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107315" marR="83185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35">
                          <a:effectLst/>
                        </a:rPr>
                        <a:t>Defin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21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21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scop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21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f</a:t>
                      </a:r>
                      <a:r>
                        <a:rPr lang="en-US" sz="700" spc="21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the </a:t>
                      </a:r>
                      <a:r>
                        <a:rPr lang="en-US" sz="700">
                          <a:effectLst/>
                        </a:rPr>
                        <a:t>assessment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1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67310" marR="108521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Have all issues been captured?</a:t>
                      </a:r>
                      <a:endParaRPr lang="en-US" sz="800">
                        <a:effectLst/>
                      </a:endParaRPr>
                    </a:p>
                    <a:p>
                      <a:pPr marL="67310" marR="40640" algn="just">
                        <a:lnSpc>
                          <a:spcPct val="10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 spc="-10">
                          <a:effectLst/>
                        </a:rPr>
                        <a:t>I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ther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>
                          <a:effectLst/>
                        </a:rPr>
                        <a:t>a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logica</a:t>
                      </a:r>
                      <a:r>
                        <a:rPr lang="en-US" sz="700">
                          <a:effectLst/>
                        </a:rPr>
                        <a:t>l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differentiatio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betwee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issue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35">
                          <a:effectLst/>
                        </a:rPr>
                        <a:t> </a:t>
                      </a:r>
                      <a:r>
                        <a:rPr lang="en-US" sz="700" spc="-10">
                          <a:effectLst/>
                        </a:rPr>
                        <a:t>that </a:t>
                      </a:r>
                      <a:r>
                        <a:rPr lang="en-US" sz="700" spc="10">
                          <a:effectLst/>
                        </a:rPr>
                        <a:t>ar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goin</a:t>
                      </a:r>
                      <a:r>
                        <a:rPr lang="en-US" sz="700">
                          <a:effectLst/>
                        </a:rPr>
                        <a:t>g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t</a:t>
                      </a:r>
                      <a:r>
                        <a:rPr lang="en-US" sz="700">
                          <a:effectLst/>
                        </a:rPr>
                        <a:t>o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b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assesse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an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thos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tha</a:t>
                      </a:r>
                      <a:r>
                        <a:rPr lang="en-US" sz="700">
                          <a:effectLst/>
                        </a:rPr>
                        <a:t>t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wil</a:t>
                      </a:r>
                      <a:r>
                        <a:rPr lang="en-US" sz="700">
                          <a:effectLst/>
                        </a:rPr>
                        <a:t>l</a:t>
                      </a:r>
                      <a:r>
                        <a:rPr lang="en-US" sz="700" spc="65">
                          <a:effectLst/>
                        </a:rPr>
                        <a:t> </a:t>
                      </a:r>
                      <a:r>
                        <a:rPr lang="en-US" sz="700" spc="10">
                          <a:effectLst/>
                        </a:rPr>
                        <a:t>not? </a:t>
                      </a:r>
                      <a:r>
                        <a:rPr lang="en-US" sz="700" spc="-25">
                          <a:effectLst/>
                        </a:rPr>
                        <a:t>I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ther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>
                          <a:effectLst/>
                        </a:rPr>
                        <a:t>a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logica</a:t>
                      </a:r>
                      <a:r>
                        <a:rPr lang="en-US" sz="700">
                          <a:effectLst/>
                        </a:rPr>
                        <a:t>l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linkag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betwee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issue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75">
                          <a:effectLst/>
                        </a:rPr>
                        <a:t> </a:t>
                      </a:r>
                      <a:r>
                        <a:rPr lang="en-US" sz="700" spc="-25">
                          <a:effectLst/>
                        </a:rPr>
                        <a:t>identified </a:t>
                      </a:r>
                      <a:r>
                        <a:rPr lang="en-US" sz="700" spc="20">
                          <a:effectLst/>
                        </a:rPr>
                        <a:t>an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term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f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referenc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fo</a:t>
                      </a:r>
                      <a:r>
                        <a:rPr lang="en-US" sz="700">
                          <a:effectLst/>
                        </a:rPr>
                        <a:t>r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15">
                          <a:effectLst/>
                        </a:rPr>
                        <a:t> </a:t>
                      </a:r>
                      <a:r>
                        <a:rPr lang="en-US" sz="700" spc="20">
                          <a:effectLst/>
                        </a:rPr>
                        <a:t>assessment?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533071"/>
                  </a:ext>
                </a:extLst>
              </a:tr>
              <a:tr h="965649"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</a:endParaRP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Assessment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107315" marR="8763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Conduct the assessment as defined by scoping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ts val="12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67310" marR="147955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Have all the issues raised during scoping been addressed and is there a logical linkage between the issues and the assessment?</a:t>
                      </a:r>
                      <a:endParaRPr lang="en-US" sz="800">
                        <a:effectLst/>
                      </a:endParaRPr>
                    </a:p>
                    <a:p>
                      <a:pPr marL="67310" marR="45085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-15">
                          <a:effectLst/>
                        </a:rPr>
                        <a:t>I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assessmen</a:t>
                      </a:r>
                      <a:r>
                        <a:rPr lang="en-US" sz="700">
                          <a:effectLst/>
                        </a:rPr>
                        <a:t>t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technicall</a:t>
                      </a:r>
                      <a:r>
                        <a:rPr lang="en-US" sz="700">
                          <a:effectLst/>
                        </a:rPr>
                        <a:t>y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an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scientificall</a:t>
                      </a:r>
                      <a:r>
                        <a:rPr lang="en-US" sz="700">
                          <a:effectLst/>
                        </a:rPr>
                        <a:t>y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valid? Doe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assessmen</a:t>
                      </a:r>
                      <a:r>
                        <a:rPr lang="en-US" sz="700">
                          <a:effectLst/>
                        </a:rPr>
                        <a:t>t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addres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term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f</a:t>
                      </a:r>
                      <a:r>
                        <a:rPr lang="en-US" sz="700" spc="-45">
                          <a:effectLst/>
                        </a:rPr>
                        <a:t> </a:t>
                      </a:r>
                      <a:r>
                        <a:rPr lang="en-US" sz="700" spc="-15">
                          <a:effectLst/>
                        </a:rPr>
                        <a:t>reference? </a:t>
                      </a:r>
                      <a:r>
                        <a:rPr lang="en-US" sz="700">
                          <a:effectLst/>
                        </a:rPr>
                        <a:t>Is the assessment clear and easy to follow?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74350370"/>
                  </a:ext>
                </a:extLst>
              </a:tr>
              <a:tr h="817894"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Decision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107315" marR="8255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35">
                          <a:effectLst/>
                        </a:rPr>
                        <a:t>Projec</a:t>
                      </a:r>
                      <a:r>
                        <a:rPr lang="en-US" sz="700">
                          <a:effectLst/>
                        </a:rPr>
                        <a:t>t</a:t>
                      </a:r>
                      <a:r>
                        <a:rPr lang="en-US" sz="700" spc="22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authorisatio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220">
                          <a:effectLst/>
                        </a:rPr>
                        <a:t> </a:t>
                      </a:r>
                      <a:r>
                        <a:rPr lang="en-US" sz="700" spc="35">
                          <a:effectLst/>
                        </a:rPr>
                        <a:t>or </a:t>
                      </a:r>
                      <a:r>
                        <a:rPr lang="en-US" sz="700">
                          <a:effectLst/>
                        </a:rPr>
                        <a:t>decline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1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6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6731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-5">
                          <a:effectLst/>
                        </a:rPr>
                        <a:t>I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decisio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logicall</a:t>
                      </a:r>
                      <a:r>
                        <a:rPr lang="en-US" sz="700">
                          <a:effectLst/>
                        </a:rPr>
                        <a:t>y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base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conten</a:t>
                      </a:r>
                      <a:r>
                        <a:rPr lang="en-US" sz="700">
                          <a:effectLst/>
                        </a:rPr>
                        <a:t>t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f</a:t>
                      </a:r>
                      <a:r>
                        <a:rPr lang="en-US" sz="700" spc="-2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the</a:t>
                      </a:r>
                      <a:endParaRPr lang="en-US" sz="800">
                        <a:effectLst/>
                      </a:endParaRPr>
                    </a:p>
                    <a:p>
                      <a:pPr marL="6731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EIA?</a:t>
                      </a:r>
                      <a:endParaRPr lang="en-US" sz="800">
                        <a:effectLst/>
                      </a:endParaRPr>
                    </a:p>
                    <a:p>
                      <a:pPr marL="67310" marR="40005">
                        <a:lnSpc>
                          <a:spcPct val="10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 spc="25">
                          <a:effectLst/>
                        </a:rPr>
                        <a:t>Ar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ther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clea</a:t>
                      </a:r>
                      <a:r>
                        <a:rPr lang="en-US" sz="700">
                          <a:effectLst/>
                        </a:rPr>
                        <a:t>r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reason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give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fo</a:t>
                      </a:r>
                      <a:r>
                        <a:rPr lang="en-US" sz="700">
                          <a:effectLst/>
                        </a:rPr>
                        <a:t>r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140">
                          <a:effectLst/>
                        </a:rPr>
                        <a:t> </a:t>
                      </a:r>
                      <a:r>
                        <a:rPr lang="en-US" sz="700" spc="25">
                          <a:effectLst/>
                        </a:rPr>
                        <a:t>decision? </a:t>
                      </a:r>
                      <a:r>
                        <a:rPr lang="en-US" sz="700">
                          <a:effectLst/>
                        </a:rPr>
                        <a:t>Are the conditions of the decision logical and practical?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29079055"/>
                  </a:ext>
                </a:extLst>
              </a:tr>
              <a:tr h="340817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Implementation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</a:endParaRPr>
                    </a:p>
                    <a:p>
                      <a:pPr marL="10731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5" dirty="0">
                          <a:effectLst/>
                        </a:rPr>
                        <a:t>Implementatio</a:t>
                      </a:r>
                      <a:r>
                        <a:rPr lang="en-US" sz="700" dirty="0">
                          <a:effectLst/>
                        </a:rPr>
                        <a:t>n</a:t>
                      </a:r>
                      <a:r>
                        <a:rPr lang="en-US" sz="700" spc="30" dirty="0">
                          <a:effectLst/>
                        </a:rPr>
                        <a:t> </a:t>
                      </a:r>
                      <a:r>
                        <a:rPr lang="en-US" sz="700" spc="5" dirty="0">
                          <a:effectLst/>
                        </a:rPr>
                        <a:t>o</a:t>
                      </a:r>
                      <a:r>
                        <a:rPr lang="en-US" sz="700" dirty="0">
                          <a:effectLst/>
                        </a:rPr>
                        <a:t>f</a:t>
                      </a:r>
                      <a:r>
                        <a:rPr lang="en-US" sz="700" spc="30" dirty="0">
                          <a:effectLst/>
                        </a:rPr>
                        <a:t> </a:t>
                      </a:r>
                      <a:r>
                        <a:rPr lang="en-US" sz="700" spc="5" dirty="0">
                          <a:effectLst/>
                        </a:rPr>
                        <a:t>th</a:t>
                      </a:r>
                      <a:r>
                        <a:rPr lang="en-US" sz="700" dirty="0">
                          <a:effectLst/>
                        </a:rPr>
                        <a:t>e</a:t>
                      </a:r>
                      <a:r>
                        <a:rPr lang="en-US" sz="700" spc="30" dirty="0">
                          <a:effectLst/>
                        </a:rPr>
                        <a:t> </a:t>
                      </a:r>
                      <a:r>
                        <a:rPr lang="en-US" sz="700" spc="5" dirty="0">
                          <a:effectLst/>
                        </a:rPr>
                        <a:t>EIA</a:t>
                      </a:r>
                      <a:endParaRPr lang="en-US" sz="800" dirty="0">
                        <a:effectLst/>
                      </a:endParaRPr>
                    </a:p>
                    <a:p>
                      <a:pPr marL="107315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 spc="85" dirty="0">
                          <a:effectLst/>
                        </a:rPr>
                        <a:t>recommendation</a:t>
                      </a:r>
                      <a:r>
                        <a:rPr lang="en-US" sz="700" dirty="0">
                          <a:effectLst/>
                        </a:rPr>
                        <a:t>s  </a:t>
                      </a:r>
                      <a:r>
                        <a:rPr lang="en-US" sz="700" spc="-25" dirty="0">
                          <a:effectLst/>
                        </a:rPr>
                        <a:t> </a:t>
                      </a:r>
                      <a:r>
                        <a:rPr lang="en-US" sz="700" spc="85" dirty="0">
                          <a:effectLst/>
                        </a:rPr>
                        <a:t>an</a:t>
                      </a:r>
                      <a:r>
                        <a:rPr lang="en-US" sz="700" dirty="0">
                          <a:effectLst/>
                        </a:rPr>
                        <a:t>d</a:t>
                      </a:r>
                      <a:r>
                        <a:rPr lang="en-US" sz="700" spc="-185" dirty="0">
                          <a:effectLst/>
                        </a:rPr>
                        <a:t>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67310" marR="4318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-5">
                          <a:effectLst/>
                        </a:rPr>
                        <a:t>I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ther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prope</a:t>
                      </a:r>
                      <a:r>
                        <a:rPr lang="en-US" sz="700">
                          <a:effectLst/>
                        </a:rPr>
                        <a:t>r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provisio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fo</a:t>
                      </a:r>
                      <a:r>
                        <a:rPr lang="en-US" sz="700">
                          <a:effectLst/>
                        </a:rPr>
                        <a:t>r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th</a:t>
                      </a:r>
                      <a:r>
                        <a:rPr lang="en-US" sz="700">
                          <a:effectLst/>
                        </a:rPr>
                        <a:t>e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implementatio</a:t>
                      </a:r>
                      <a:r>
                        <a:rPr lang="en-US" sz="700">
                          <a:effectLst/>
                        </a:rPr>
                        <a:t>n</a:t>
                      </a:r>
                      <a:r>
                        <a:rPr lang="en-US" sz="700" spc="-10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of </a:t>
                      </a:r>
                      <a:r>
                        <a:rPr lang="en-US" sz="700">
                          <a:effectLst/>
                        </a:rPr>
                        <a:t>the recommendations/conditions in the form of an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23219467"/>
                  </a:ext>
                </a:extLst>
              </a:tr>
              <a:tr h="146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conditions of authorisation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90">
                          <a:effectLst/>
                        </a:rPr>
                        <a:t>environmenta</a:t>
                      </a:r>
                      <a:r>
                        <a:rPr lang="en-US" sz="700">
                          <a:effectLst/>
                        </a:rPr>
                        <a:t>l  </a:t>
                      </a:r>
                      <a:r>
                        <a:rPr lang="en-US" sz="700" spc="10">
                          <a:effectLst/>
                        </a:rPr>
                        <a:t> </a:t>
                      </a:r>
                      <a:r>
                        <a:rPr lang="en-US" sz="700" spc="90">
                          <a:effectLst/>
                        </a:rPr>
                        <a:t>managemen</a:t>
                      </a:r>
                      <a:r>
                        <a:rPr lang="en-US" sz="700">
                          <a:effectLst/>
                        </a:rPr>
                        <a:t>t  </a:t>
                      </a:r>
                      <a:r>
                        <a:rPr lang="en-US" sz="700" spc="10">
                          <a:effectLst/>
                        </a:rPr>
                        <a:t> </a:t>
                      </a:r>
                      <a:r>
                        <a:rPr lang="en-US" sz="700" spc="90">
                          <a:effectLst/>
                        </a:rPr>
                        <a:t>pla</a:t>
                      </a:r>
                      <a:r>
                        <a:rPr lang="en-US" sz="700">
                          <a:effectLst/>
                        </a:rPr>
                        <a:t>n  </a:t>
                      </a:r>
                      <a:r>
                        <a:rPr lang="en-US" sz="700" spc="10">
                          <a:effectLst/>
                        </a:rPr>
                        <a:t> </a:t>
                      </a:r>
                      <a:r>
                        <a:rPr lang="en-US" sz="700" spc="90">
                          <a:effectLst/>
                        </a:rPr>
                        <a:t>(EMP)</a:t>
                      </a:r>
                      <a:r>
                        <a:rPr lang="en-US" sz="700">
                          <a:effectLst/>
                        </a:rPr>
                        <a:t>?</a:t>
                      </a:r>
                      <a:r>
                        <a:rPr lang="en-US" sz="700" spc="-180">
                          <a:effectLst/>
                        </a:rPr>
                        <a:t>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30497757"/>
                  </a:ext>
                </a:extLst>
              </a:tr>
              <a:tr h="331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652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Have the recommendations/conditions been</a:t>
                      </a:r>
                      <a:endParaRPr lang="en-US" sz="800">
                        <a:effectLst/>
                      </a:endParaRPr>
                    </a:p>
                    <a:p>
                      <a:pPr marL="6731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implemented?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4231797"/>
                  </a:ext>
                </a:extLst>
              </a:tr>
              <a:tr h="1341590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</a:endParaRPr>
                    </a:p>
                    <a:p>
                      <a:pPr marL="889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20" dirty="0">
                          <a:effectLst/>
                        </a:rPr>
                        <a:t>Stakeholde</a:t>
                      </a:r>
                      <a:r>
                        <a:rPr lang="en-US" sz="700" dirty="0">
                          <a:effectLst/>
                        </a:rPr>
                        <a:t>r</a:t>
                      </a:r>
                      <a:r>
                        <a:rPr lang="en-US" sz="700" spc="115" dirty="0">
                          <a:effectLst/>
                        </a:rPr>
                        <a:t> </a:t>
                      </a:r>
                      <a:r>
                        <a:rPr lang="en-US" sz="700" spc="20" dirty="0">
                          <a:effectLst/>
                        </a:rPr>
                        <a:t>engagement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107315" marR="8128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45">
                          <a:effectLst/>
                        </a:rPr>
                        <a:t>Presen</a:t>
                      </a:r>
                      <a:r>
                        <a:rPr lang="en-US" sz="700">
                          <a:effectLst/>
                        </a:rPr>
                        <a:t>t </a:t>
                      </a:r>
                      <a:r>
                        <a:rPr lang="en-US" sz="700" spc="45">
                          <a:effectLst/>
                        </a:rPr>
                        <a:t>opportunit</a:t>
                      </a:r>
                      <a:r>
                        <a:rPr lang="en-US" sz="700">
                          <a:effectLst/>
                        </a:rPr>
                        <a:t>y </a:t>
                      </a:r>
                      <a:r>
                        <a:rPr lang="en-US" sz="700" spc="45">
                          <a:effectLst/>
                        </a:rPr>
                        <a:t>for </a:t>
                      </a:r>
                      <a:r>
                        <a:rPr lang="en-US" sz="700" spc="-5">
                          <a:effectLst/>
                        </a:rPr>
                        <a:t>stakeholder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r>
                        <a:rPr lang="en-US" sz="700" spc="-15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t</a:t>
                      </a:r>
                      <a:r>
                        <a:rPr lang="en-US" sz="700">
                          <a:effectLst/>
                        </a:rPr>
                        <a:t>o</a:t>
                      </a:r>
                      <a:r>
                        <a:rPr lang="en-US" sz="700" spc="-15">
                          <a:effectLst/>
                        </a:rPr>
                        <a:t> </a:t>
                      </a:r>
                      <a:r>
                        <a:rPr lang="en-US" sz="700" spc="-5">
                          <a:effectLst/>
                        </a:rPr>
                        <a:t>participate </a:t>
                      </a:r>
                      <a:r>
                        <a:rPr lang="en-US" sz="700">
                          <a:effectLst/>
                        </a:rPr>
                        <a:t>in the EIA process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ts val="12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marL="965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</a:endParaRPr>
                    </a:p>
                    <a:p>
                      <a:pPr marL="67310" marR="31115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95" dirty="0">
                          <a:effectLst/>
                        </a:rPr>
                        <a:t>Hav</a:t>
                      </a:r>
                      <a:r>
                        <a:rPr lang="en-US" sz="700" dirty="0">
                          <a:effectLst/>
                        </a:rPr>
                        <a:t>e   </a:t>
                      </a:r>
                      <a:r>
                        <a:rPr lang="en-US" sz="700" spc="95" dirty="0">
                          <a:effectLst/>
                        </a:rPr>
                        <a:t>al</a:t>
                      </a:r>
                      <a:r>
                        <a:rPr lang="en-US" sz="700" dirty="0">
                          <a:effectLst/>
                        </a:rPr>
                        <a:t>l   </a:t>
                      </a:r>
                      <a:r>
                        <a:rPr lang="en-US" sz="700" spc="95" dirty="0">
                          <a:effectLst/>
                        </a:rPr>
                        <a:t>stakeholder</a:t>
                      </a:r>
                      <a:r>
                        <a:rPr lang="en-US" sz="700" dirty="0">
                          <a:effectLst/>
                        </a:rPr>
                        <a:t>s   </a:t>
                      </a:r>
                      <a:r>
                        <a:rPr lang="en-US" sz="700" spc="95" dirty="0">
                          <a:effectLst/>
                        </a:rPr>
                        <a:t>bee</a:t>
                      </a:r>
                      <a:r>
                        <a:rPr lang="en-US" sz="700" dirty="0">
                          <a:effectLst/>
                        </a:rPr>
                        <a:t>n   </a:t>
                      </a:r>
                      <a:r>
                        <a:rPr lang="en-US" sz="700" spc="95" dirty="0">
                          <a:effectLst/>
                        </a:rPr>
                        <a:t>identified</a:t>
                      </a:r>
                      <a:r>
                        <a:rPr lang="en-US" sz="700" dirty="0">
                          <a:effectLst/>
                        </a:rPr>
                        <a:t>?</a:t>
                      </a:r>
                      <a:r>
                        <a:rPr lang="en-US" sz="700" spc="-17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Is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there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fair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opportunity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for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participation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including clear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documentation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and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adequate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opportunity</a:t>
                      </a:r>
                      <a:r>
                        <a:rPr lang="en-US" sz="700" spc="-5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for comment?</a:t>
                      </a:r>
                      <a:endParaRPr lang="en-US" sz="800" dirty="0">
                        <a:effectLst/>
                      </a:endParaRPr>
                    </a:p>
                    <a:p>
                      <a:pPr marL="67310" marR="4318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spc="-10" dirty="0">
                          <a:effectLst/>
                        </a:rPr>
                        <a:t>I</a:t>
                      </a:r>
                      <a:r>
                        <a:rPr lang="en-US" sz="700" dirty="0">
                          <a:effectLst/>
                        </a:rPr>
                        <a:t>s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ther</a:t>
                      </a:r>
                      <a:r>
                        <a:rPr lang="en-US" sz="700" dirty="0">
                          <a:effectLst/>
                        </a:rPr>
                        <a:t>e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dirty="0">
                          <a:effectLst/>
                        </a:rPr>
                        <a:t>a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logica</a:t>
                      </a:r>
                      <a:r>
                        <a:rPr lang="en-US" sz="700" dirty="0">
                          <a:effectLst/>
                        </a:rPr>
                        <a:t>l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mechanis</a:t>
                      </a:r>
                      <a:r>
                        <a:rPr lang="en-US" sz="700" dirty="0">
                          <a:effectLst/>
                        </a:rPr>
                        <a:t>m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fo</a:t>
                      </a:r>
                      <a:r>
                        <a:rPr lang="en-US" sz="700" dirty="0">
                          <a:effectLst/>
                        </a:rPr>
                        <a:t>r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includin</a:t>
                      </a:r>
                      <a:r>
                        <a:rPr lang="en-US" sz="700" dirty="0">
                          <a:effectLst/>
                        </a:rPr>
                        <a:t>g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th</a:t>
                      </a:r>
                      <a:r>
                        <a:rPr lang="en-US" sz="700" dirty="0">
                          <a:effectLst/>
                        </a:rPr>
                        <a:t>e</a:t>
                      </a:r>
                      <a:r>
                        <a:rPr lang="en-US" sz="700" spc="-30" dirty="0">
                          <a:effectLst/>
                        </a:rPr>
                        <a:t> </a:t>
                      </a:r>
                      <a:r>
                        <a:rPr lang="en-US" sz="700" spc="-10" dirty="0">
                          <a:effectLst/>
                        </a:rPr>
                        <a:t>issues </a:t>
                      </a:r>
                      <a:r>
                        <a:rPr lang="en-US" sz="700" dirty="0">
                          <a:effectLst/>
                        </a:rPr>
                        <a:t>raised in the assessment and proving an indication of how the issue was addressed?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79102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043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90EEF-05B4-4BE9-9772-C7F6A5BC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264C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Stakeholder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CE7C7-B34E-490B-9E31-C9442448C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a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broa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individual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2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communitie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differen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interest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its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outcome.</a:t>
            </a:r>
            <a:r>
              <a:rPr lang="en-US" sz="1800" spc="26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Stakeholders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include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public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and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interested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affecte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partie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(I&amp;APs)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endParaRPr lang="en-US" sz="180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simples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of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stakeholde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checkin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ensur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issue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raised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bee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acknowledge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addresse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</a:p>
          <a:p>
            <a:endParaRPr lang="en-US" sz="1800" dirty="0">
              <a:latin typeface="Trebuchet MS" panose="020B0603020202020204" pitchFamily="34" charset="0"/>
            </a:endParaRPr>
          </a:p>
          <a:p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The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var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fro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simpl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statemen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2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direct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disagreemen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findings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structure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argument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requir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certai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finding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</a:t>
            </a:r>
            <a:r>
              <a:rPr lang="en-US" sz="1800" spc="-4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revisited.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32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D2836-B16B-427B-8BCE-5929E892E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502D3-23A4-4BDC-ADBA-4B98753D7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However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forme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wil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hav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littl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credibilit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sinc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it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judge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emotional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rathe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 a </a:t>
            </a:r>
            <a:r>
              <a:rPr lang="en-US" sz="1800" spc="1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reasoned,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response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</a:t>
            </a:r>
            <a:r>
              <a:rPr lang="en-US" sz="1800" spc="25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</a:p>
          <a:p>
            <a:endParaRPr lang="en-US" sz="1800" spc="250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250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Publi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inpu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integra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l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mean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</a:t>
            </a:r>
            <a:r>
              <a:rPr lang="en-US" sz="1800" spc="-1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-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reinforcing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objectivit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assurin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g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th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 </a:t>
            </a:r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information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presented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. </a:t>
            </a:r>
          </a:p>
          <a:p>
            <a:endParaRPr lang="en-US" sz="1800" spc="3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35" dirty="0">
              <a:effectLst/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endParaRPr lang="en-US" sz="1800" spc="35" dirty="0">
              <a:latin typeface="Trebuchet MS" panose="020B0603020202020204" pitchFamily="34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r>
              <a:rPr lang="en-US" sz="1800" spc="3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Adequat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opportunit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y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need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s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b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e </a:t>
            </a:r>
            <a:r>
              <a:rPr lang="en-US" sz="1800" spc="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provided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fo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publi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revie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w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an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commen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t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(UNE</a:t>
            </a:r>
            <a:r>
              <a:rPr lang="en-US" sz="180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P </a:t>
            </a:r>
            <a:r>
              <a:rPr lang="en-US" sz="1800" spc="180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en-US" sz="1800" spc="75" dirty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2002).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75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2004</Words>
  <Application>Microsoft Office PowerPoint</Application>
  <PresentationFormat>Widescreen</PresentationFormat>
  <Paragraphs>285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Courier New</vt:lpstr>
      <vt:lpstr>Times New Roman</vt:lpstr>
      <vt:lpstr>Trebuchet MS</vt:lpstr>
      <vt:lpstr>Office Theme</vt:lpstr>
      <vt:lpstr>Review of ESIA/ESMP Quality</vt:lpstr>
      <vt:lpstr>Introduction</vt:lpstr>
      <vt:lpstr>Best practice operating principles for the EIA process. </vt:lpstr>
      <vt:lpstr>    The purpose of review</vt:lpstr>
      <vt:lpstr>PowerPoint Presentation</vt:lpstr>
      <vt:lpstr>PowerPoint Presentation</vt:lpstr>
      <vt:lpstr>Review during different stages of the EIA process</vt:lpstr>
      <vt:lpstr>Stakeholder review</vt:lpstr>
      <vt:lpstr>PowerPoint Presentation</vt:lpstr>
      <vt:lpstr>PowerPoint Presentation</vt:lpstr>
      <vt:lpstr>PowerPoint Presentation</vt:lpstr>
      <vt:lpstr>Decision-makers’ review</vt:lpstr>
      <vt:lpstr>Review by other authorities   </vt:lpstr>
      <vt:lpstr>Project Proponent review</vt:lpstr>
      <vt:lpstr>Financiers’ review</vt:lpstr>
      <vt:lpstr>Specific Principles for EIA Review </vt:lpstr>
      <vt:lpstr>PowerPoint Presentation</vt:lpstr>
      <vt:lpstr>CONDUCTING A REVIEW</vt:lpstr>
      <vt:lpstr>Selecting reviewers </vt:lpstr>
      <vt:lpstr>Responding to review comments   </vt:lpstr>
      <vt:lpstr>PowerPoint Presentation</vt:lpstr>
      <vt:lpstr>Terms of reference for reviewers </vt:lpstr>
      <vt:lpstr>PowerPoint Presentation</vt:lpstr>
      <vt:lpstr>Review Checklist</vt:lpstr>
      <vt:lpstr>Explanation of the Review </vt:lpstr>
      <vt:lpstr>PowerPoint Presentation</vt:lpstr>
      <vt:lpstr>1. METHODOLOGY</vt:lpstr>
      <vt:lpstr>Methodology ( ctd) </vt:lpstr>
      <vt:lpstr>2. Legal and Institutional Framework </vt:lpstr>
      <vt:lpstr>3. Project Description </vt:lpstr>
      <vt:lpstr>Associated  Facilities and Project Alternatives</vt:lpstr>
      <vt:lpstr>Description of the Environmental  and Social Baseline</vt:lpstr>
      <vt:lpstr>IMPACTS  and RISKS IDENTIFICATION</vt:lpstr>
      <vt:lpstr>IMPACTS  and RISKS IDENTIFICATION (ctd)</vt:lpstr>
      <vt:lpstr>Environment and Social Management Plan (ESMP)</vt:lpstr>
      <vt:lpstr>Public participation and Stakeholder Engagement</vt:lpstr>
      <vt:lpstr>9. Environment and Social Commitment Plan (ESCP) and 10 Non Technical Summary</vt:lpstr>
      <vt:lpstr>Lay out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ESIA/ESMP Quality</dc:title>
  <dc:creator>HP</dc:creator>
  <cp:lastModifiedBy>HP</cp:lastModifiedBy>
  <cp:revision>7</cp:revision>
  <dcterms:created xsi:type="dcterms:W3CDTF">2022-04-11T17:40:25Z</dcterms:created>
  <dcterms:modified xsi:type="dcterms:W3CDTF">2022-04-19T19:57:55Z</dcterms:modified>
</cp:coreProperties>
</file>